
<file path=[Content_Types].xml><?xml version="1.0" encoding="utf-8"?>
<Types xmlns="http://schemas.openxmlformats.org/package/2006/content-types">
  <Default Extension="bin" ContentType="application/vnd.openxmlformats-officedocument.oleObject"/>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3"/>
  </p:notesMasterIdLst>
  <p:sldIdLst>
    <p:sldId id="256" r:id="rId2"/>
    <p:sldId id="257" r:id="rId3"/>
    <p:sldId id="258" r:id="rId4"/>
    <p:sldId id="259" r:id="rId5"/>
    <p:sldId id="261" r:id="rId6"/>
    <p:sldId id="262" r:id="rId7"/>
    <p:sldId id="263" r:id="rId8"/>
    <p:sldId id="264" r:id="rId9"/>
    <p:sldId id="434" r:id="rId10"/>
    <p:sldId id="437" r:id="rId11"/>
    <p:sldId id="440" r:id="rId12"/>
    <p:sldId id="438" r:id="rId13"/>
    <p:sldId id="441" r:id="rId14"/>
    <p:sldId id="439" r:id="rId15"/>
    <p:sldId id="407" r:id="rId16"/>
    <p:sldId id="408" r:id="rId17"/>
    <p:sldId id="409"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D7E7"/>
          </a:solidFill>
        </a:fill>
      </a:tcStyle>
    </a:wholeTbl>
    <a:band2H>
      <a:tcTxStyle/>
      <a:tcStyle>
        <a:tcBdr/>
        <a:fill>
          <a:solidFill>
            <a:srgbClr val="E8ECF4"/>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EE7D0"/>
          </a:solidFill>
        </a:fill>
      </a:tcStyle>
    </a:wholeTbl>
    <a:band2H>
      <a:tcTxStyle/>
      <a:tcStyle>
        <a:tcBdr/>
        <a:fill>
          <a:solidFill>
            <a:srgbClr val="EFF3E9"/>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3"/>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CDCCE"/>
          </a:solidFill>
        </a:fill>
      </a:tcStyle>
    </a:wholeTbl>
    <a:band2H>
      <a:tcTxStyle/>
      <a:tcStyle>
        <a:tcBdr/>
        <a:fill>
          <a:solidFill>
            <a:srgbClr val="FDEEE8"/>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chemeClr val="accent6"/>
          </a:solidFill>
        </a:fill>
      </a:tcStyle>
    </a:firstRow>
  </a:tblStyle>
  <a:tblStyle styleId="{CF821DB8-F4EB-4A41-A1BA-3FCAFE7338EE}"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000000"/>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a:tcStyle>
        <a:tcBdr/>
        <a:fill>
          <a:solidFill>
            <a:srgbClr val="FFFFFF"/>
          </a:solidFill>
        </a:fill>
      </a:tcStyle>
    </a:band2H>
    <a:firstCol>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Ref idx="minor">
          <a:srgbClr val="000000"/>
        </a:fontRef>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73099" autoAdjust="0"/>
  </p:normalViewPr>
  <p:slideViewPr>
    <p:cSldViewPr snapToGrid="0">
      <p:cViewPr varScale="1">
        <p:scale>
          <a:sx n="106" d="100"/>
          <a:sy n="106" d="100"/>
        </p:scale>
        <p:origin x="180"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4-12T10:09:36.766"/>
    </inkml:context>
    <inkml:brush xml:id="br0">
      <inkml:brushProperty name="width" value="0.05" units="cm"/>
      <inkml:brushProperty name="height" value="0.05" units="cm"/>
    </inkml:brush>
  </inkml:definitions>
  <inkml:trace contextRef="#ctx0" brushRef="#br0">0 1 2759 0 0,'0'0'248'0'0,"0"0"-248"0"0,0 0 0 0 0</inkml:trace>
</inkml:ink>
</file>

<file path=ppt/ink/ink2.xml><?xml version="1.0" encoding="utf-8"?>
<inkml:ink xmlns:inkml="http://www.w3.org/2003/InkML">
  <inkml:definitions>
    <inkml:context xml:id="ctx0">
      <inkml:inkSource xml:id="inkSrc0">
        <inkml:traceFormat>
          <inkml:channel name="X" type="integer" max="25977" units="cm"/>
          <inkml:channel name="Y" type="integer" max="17318" units="cm"/>
          <inkml:channel name="F" type="integer" max="65535" units="dev"/>
          <inkml:channel name="T" type="integer" max="2.14748E9" units="dev"/>
        </inkml:traceFormat>
        <inkml:channelProperties>
          <inkml:channelProperty channel="X" name="resolution" value="1000.26953" units="1/cm"/>
          <inkml:channelProperty channel="Y" name="resolution" value="1000.46216" units="1/cm"/>
          <inkml:channelProperty channel="F" name="resolution" value="0" units="1/dev"/>
          <inkml:channelProperty channel="T" name="resolution" value="1" units="1/dev"/>
        </inkml:channelProperties>
      </inkml:inkSource>
      <inkml:timestamp xml:id="ts0" timeString="2020-04-13T01:53:05.647"/>
    </inkml:context>
    <inkml:brush xml:id="br0">
      <inkml:brushProperty name="width" value="0.05292" units="cm"/>
      <inkml:brushProperty name="height" value="0.05292" units="cm"/>
      <inkml:brushProperty name="color" value="#FF0000"/>
    </inkml:brush>
  </inkml:definitions>
  <inkml:trace contextRef="#ctx0" brushRef="#br0">21373 10493 12895 0,'0'0'1152'2,"0"0"-928"6,0 0-224-8,-7-6 0 7,7 6 1312-7,-4-9 224 8,4 9 32-8,-3-11 16 7,-4-1-1216-7,1 2-240 7,0 3-128-6,-1-1 128 6,2 0 0-7,-2-1 0 8,0-1 0-8,0-2 0 7,-5-2 240-7,2-1 48 8,-2-2 16-8,1 0 0 7,1 1 128-7,-5 0 16 8,1 0 16-8,2 0 0 7,-2 0 0-7,-1 0 0 8,-1-1 0-8,-1 2 0 7,2 1-64-7,-1 0-16 8,-1 1 0-8,-2 0 0 7,5 0-128-7,-5 2-48 9,-4-1 0-9,-2 2 0 7,6 1-144-7,-3-1-16 7,1 3-16-7,-1 1 0 8,3 0-160-8,-3 2 0 7,-4 0 0-7,3 1 128 8,-3 3-128-8,-3-2 0 7,0 1 0-7,-1 1 128 7,-2 1 0-7,-1 2 0 8,-5-1 0-8,2 1 0 7,-1-1-128-7,7 3-144 8,0-1 144-8,-2 2-208 7,-4 0 208-7,2 1 0 8,1 2 0-7,3 1 0 5,-2 0 0-6,1 2 0 8,-2-1 0-8,4 4 0 8,-4 2 0-8,-1 3 0 8,-2 2 0-8,0 3 0 6,1-1 0-6,-1 2 0 8,-5 0 0-8,5 3 0 8,-1 2 0-8,0 1 0 7,1 1 0-7,1-1 0 8,3-2 0-8,2 1 0 7,1-2 0-7,0 0 0 8,3 0 0-8,0 0 0 7,0-2 0-7,4 1 0 8,0-2 0-8,4 1 0 7,-1-1 0-7,1-2 0 8,4-4 0-8,2-1 0 7,1 0 0-7,4-1 0 7,-1 1 0-7,4-1 0 8,1-2 0-8,3 2 0 7,0 4 0-7,4 0 0 9,4 0 0-9,-1 1 0 7,0 0 0-7,5 2 0 7,2-4 0-7,1 2 0 8,2 2 0-8,2 1 0 7,4 2 0-7,-1-2 0 8,2-3 0-8,2 3 0 7,1 0 0-7,6 0 0 8,3 0 0-8,2-1 0 7,1-5 0-7,3 5 0 7,-2-1 0-7,8 4 0 8,0 1 0-8,3-2 0 8,-6 1 0-8,2-1 0 7,-3 1 0-7,1-1 0 8,3 2 0-8,-1 2 0 7,4-4 0-7,-2 4 0 8,2-1 0-8,1 1 0 8,0-2 0-8,-1 4 0 7,0 3 0-7,-6 3 0 8,-1 3 0-8,-3-1 0 7,0-1 0-7,-2 0 0 8,-5-4 0-8,-2 0 0 6,-1-1 0-5,-2 2 0 7,-3-2 0-8,-2 0 0 6,0 0 0-5,2 2 0 7,-6 3 0-8,-1 0 0 7,-3-1 0-7,-5 3 0 7,-1 0 0-7,1 2 0 8,-4-1 128-8,-6 1-128 7,-2-2 144-7,-5-2-144 8,2 1 320-8,-7-2-16 8,-4-1-16-8,0-1 0 7,-2 1 192-7,-2-2 32 8,-4-1 16-8,-3-2 0 7,-3 0 48-7,0-1 16 8,0 0 0-8,-2 0 0 7,-1-4 176-7,-1-2 16 7,0-5 16-7,-2 0 0 8,-6-4-96-8,-2 0 0 7,-5-1-16-7,0-1 0 8,-4-2-128-8,2 0-32 8,-1-3 0-8,3 0 0 7,-4-3-160-7,3-1-48 8,1-3 0-8,2-1 0 7,1-2-192-7,-3 0-128 8,0-2 128-8,-3 1-128 7,2-1 0-7,-2 1 0 7,2-2 0-7,-2 0 0 8,7-1-144-8,0-2 0 8,1 0 0-8,2 0 0 7,-1 1-16-7,-1-1 0 7,-1-2 0-7,-1 1 0 8,-2-1 32-7,-1-1 0 5,0 0 0-6,4-1 0 21,11-2-272-21,-5 1-48 0,-2-1-16 0,8-1 0 15,2-3-1584-15,4-3-304 0,7-2-64 0,1-5-12832 7</inkml:trace>
  <inkml:trace contextRef="#ctx0" brushRef="#br0" timeOffset="1321">20497 10004 1839 0,'0'0'160'3,"0"0"-160"4,-12 6 0-7,1-3 0 8,11-3 2240-8,-10 3 432 6,10-3 80-6,-9 6 0 9,9-6-1728-9,-7 7-368 7,-3-1-64-7,1 3-16 8,-4-4-176-8,4 3-32 7,9-8-16-7,-13 10 0 7,0-2-144-7,0 1-16 8,1 0-16-8,1-2 0 7,1 0-176-7,-2 1 160 8,2-3-160-8,-2 3 160 7,4 0 128-7,-2 0 32 8,-2-3 0-8,0 4 0 7,-1 3 128-7,2-2 48 8,-1-2 0-8,1 3 0 7,-2 0-64-7,1-2-16 9,-3-2 0-9,1 0 0 6,0 1-16-6,-2 2 0 10,-2 1 0-10,2 2 0 6,-1 0-128-5,-2 0-16 5,-3-1-16-6,1 1 0 7,-3 2-240-7,3-1 128 8,-2-1-128-8,-2 3 0 8,3 1 128-7,-4 1-128 5,3-2 0-6,-3 1 0 8,-2 2 0-8,5-3 0 7,1-2 0-7,1 2 0 7,-1 0 128-6,-1 0-128 6,4-3 0-7,0 0 0 7,2 2 288-7,-1-4-32 8,0 1-16-8,-1-2 0 8,4-1-32-8,1 1 0 8,-1 0 0-8,4-1 0 6,-1-2-64-6,2 0-16 9,-2 0 0-9,5 1 0 7,0-3-128-7,0 1 0 8,7-6 0-8,-9 5 0 7,9-5 0-7,0 0 128 7,0 0-128-7,0 0 0 8,0 0 0-8,0 0 0 7,0 0 0-7,0 0 0 7,0 0 0-7,0 0 0 8,0 0 0-8,0 0 0 7,0 0 0-7,12-6 0 9,2 0 0-9,-2 0 0 7,-1 0 0-6,-1 2 0 5,2-3 0-6,2-2 0 7,-2 0 0-7,2 1 0 9,1-2 0-9,2-1 0 7,-1 0 0-7,-1-1 0 8,2 1 128-8,2-2-128 7,3-3 0-7,-2 1 0 7,2-1 0-7,2 0 0 8,0-4 0-8,2 1 0 8,-5-1 0-8,5 1 0 7,0 0 0-7,3 0 0 8,0-1 144-8,2 0-144 7,-4 1 0-7,1-1 0 7,1 0 0-7,0-1 0 8,-3 1 0-8,3-2 0 7,-3-1 0-7,0 3 0 7,0 1 0-6,0-1 0 6,0-2 0-7,3 0 0 8,0 2 0-8,2 0 0 8,-2-1 128-8,2 1-128 7,-3-2 0-7,4 2 0 7,1 0 0-7,-3 1 0 8,-1 0 0-8,0 0 0 7,2 2 0-7,-5 1 128 8,1 1-128-8,-3 2 0 7,0 0 0-6,-3 0 0 6,3 0 0-7,-1 0 0 7,-5-3 0-7,1 3 0 8,-2 2 0-8,-1-1 0 8,1 1 0-8,-1-1 0 7,6-1 0-7,-3 1 0 8,-5 1 0-8,4 1 0 7,-4-2 0-7,1 2 0 7,0 3 0-7,0 1 0 8,-3-1 0-8,-1-1 0 8,2 0 0-8,-1 0 128 7,-1 1-128-7,1-2 0 7,-5 2 0-7,3 1 0 9,-10 6 0-9,0 0 128 6,8-7-128-6,-8 7 0 8,0 0 0-8,0 0 0 7,0 0 0-7,0 0 0 8,0 0 0-8,0 0 144 7,0 0-144-7,0 0 0 8,0 0 144-8,-11 3-144 8,0-1 0-8,11-2 144 7,-10 5-144-7,-3 3 0 8,-2 0 0-8,2 0 0 7,2-4 0-7,-4 3 0 8,3 2 0-8,-2-1 0 7,2 0 0-7,-2-2 0 9,-1 2 0-9,1 1 0 6,-2 1 0-6,2 2 128 7,-1-2-128-7,1 0 0 8,-2-1 0-8,-2 1 0 8,4 1 0-8,-1 2 0 7,-1 2 0-7,-1 2 0 7,-5-2 0-7,1-1 0 8,2 1 0-8,-3-1 0 8,-1 1 0-8,-2 1 0 7,-5 0 0-6,1 1 0 6,0-1 0-7,-2 1 0 7,2 1 0-7,3-1 0 8,3-1 0-8,-4 1 0 7,-4-1 0-7,5 0 0 8,0 0 0-8,1 0 0 7,2 0 0-7,2 0 0 8,-1 0 128-8,0 0-128 7,3-2 0-7,-2 2 0 8,-1 0 0-8,3 0 0 8,0-1 0-8,0-2 0 7,-2 0 0-7,2 1 0 7,1 1 0-7,-2-1 0 8,-4-1 0-8,2 2 0 8,0-1 128-8,2 2-128 7,-5 0 0-7,3 0 128 7,1 0-128-6,2-2 0 6,-3-1 144-7,-1 3-144 8,4 0 0-7,-3 0 144 4,4 0-144-5,-3-1 0 9,-2-2 0-9,4 0 0 7,2 0 0-7,2 0 0 7,-3 0 128-7,2 0-128 9,-5 0 0-9,3 0 0 6,-1 0 0-6,0 1 0 7,0 0 0-7,-3 0 0 8,1-2 0-8,-1 2 0 8,0 1 0-8,-1 1 0 7,1-2 0-7,-1 0 0 8,-4 2 0-8,3-1 0 8,3-1 0-8,2-1 0 7,-3-1 0-7,3 1 0 7,2-1 160-6,-2 2-160 6,3-1 128-3,-4 2-128 0,1 1 0-4,0-2 0 7,0 1 128-7,2-1-128 7,3 2 0-7,-2-2 0 8,-2 0 144-8,2-1-144 8,2 1 0-8,-1-1 0 7,-1 2 0-7,2-2 0 8,-1-2 0-8,1 1 128 7,-1-4-128-7,4 1 0 8,-2 0 0-8,1 0 0 7,1-2 0-7,0-1 0 7,11-6 0-7,-7 7 0 8,-1-1 0-8,8-6 0 7,0 0 0-7,0 0 0 8,0 0 0-8,0 0 0 7,0 0 0-7,0 0 0 8,0 0 0-8,0 0 128 7,0 0-128-7,0 0 0 8,0 0 0-8,11-5 128 7,1-2-128-6,1 0 0 6,-5 0 0-7,4-1 0 7,1 1 0-7,-1-2 0 9,-1-1 0-9,1-1 128 6,-2-1-128-6,4 0 0 8,-2-1 0-8,0 2 0 8,1 1 0-8,0-2 0 7,1-2 0-7,1 1 0 8,-1 0 0-8,1-2 0 7,3-2 0-7,1-1 0 8,3 2 0-8,0 2 0 7,-3-2 0-7,2 0 0 8,4-1 0-8,1-2 0 7,0 0 0-7,5 0 0 8,-3-1 0-8,4 0 0 7,-4-1 0-7,1 1 0 7,0-2 0-7,1 1 0 8,-1-1 0-8,0 0 0 8,0 0 0-8,2-2 0 8,-1-2 0-8,5 0 0 6,-1-2 0-6,3 1 0 8,-1-4 0-8,-1 2 0 8,1 2 0-8,3-1 0 7,2 2 0-7,-4 0 0 8,1-2 0-8,-5 4 0 7,0 1 0-7,-1-1 0 8,-1 0 0-8,1 2 0 7,-3 3 0-7,1-1 0 8,0-2 0-8,2 2 0 7,-1 0 0-7,-2 1 0 8,0 1 0-8,-3 1 0 7,0-2 128-6,0 2-128 6,-4-1 0-7,2 4 144 7,-1-1-144-7,-1 2 0 7,-3 2 144-7,-5-1-144 9,1 2 0-9,-4 1 144 7,0 1-144-7,-3 0 128 8,-8 8-128-8,0 0 128 6,8-5-128-6,-8 5 0 8,0 0 144-8,0 0-144 8,0 0 0-8,0 0 0 7,0 0 0-7</inkml:trace>
  <inkml:trace contextRef="#ctx0" brushRef="#br0" timeOffset="3411">20832 12134 2751 0,'0'0'256'1,"0"0"-256"4,-8-7 0-5,8 7 0 8,-7-7 2240-8,7 7 416 7,-9-6 80-7,9 6 16 8,0 0-1504-8,0 0-288 7,0 0-64-6,-10 0-16 6,0-2 208-7,10 2 32 7,0 0 16-6,0 0 0 6,0 0-528-7,0 0-96 7,-9 2-32-7,9-2 0 8,0 0-304-8,0 0-176 9,0 0 192-9,0 0-192 6,0 0 128-6,-3 13-128 8,3-2 0-8,0-11 0 7,0 13 368-7,3-1-48 9,0 0 0-9,-3-12 0 6,5 13 80-6,-1-2 16 8,0-1 0-8,2 0 0 7,-6-10-128-7,7 14-32 9,1-3 0-9,-1 2 0 7,-1-1-96-7,1-4-32 7,-7-8 0-7,7 12 0 8,3 0-128-8,-3-2 192 7,-7-10-192-7,8 11 192 7,0 1-192-6,-2-3 128 6,-6-9-128-7,9 8 128 7,-9-8-128-7,10 9 0 9,-10-9 144-9,7 10-144 7,-7-10 0-7,9 10 144 7,-9-10-144-7,7 12 0 8,0-2 144-8,-1 2-144 7,-6-12 0-7,7 14 144 8,-2-1 64-8,-1 2 16 7,-1-2 0-7,4 3 0 7,1-2 32-7,-4 2 0 8,0 0 0-8,2 0 0 7,-2-2-256-7,1-1 176 8,2-2-176-8,0 0 160 7,-7-11-160-7,7 15 0 9,5-5 144-9,-5 0-144 6,-7-10 0-6,8 14 144 8,-1-1-144-4,-3 0 0 0,2 2 0-4,1-1 0 8,0 2 0-8,2 2 0 6,3 1 0-6,-2-1 0 8,1 0 0-8,-3 1 0 8,2 1 192-8,-2 0-64 7,6 2 0-7,0 0-128 8,-1-2 160-8,0 0-160 7,-4-2 128-7,4 2-128 18,-2-3 0-18,-2 1 0 0,-2-1 128 0,1-1-128 5,-1 0 0-5,0 1 0 7,0-2 0-7,1-1 128 8,-1-1-128-8,0 3 0 7,0 3 0-7,0 1 0 7,2-1 0-7,-3-1 128 8,-2-4-128-8,4 1 0 8,-4-2 0-8,2 1 0 8,-2-1 0-8,0 0 0 6,1-1 0-6,-2-1 0 8,1 1 128-8,-4-12-128 8,6 10 0-8,-6-10 0 7,4 9 0-7,-4-9 0 8,0 0 160-8,0 0-160 7,0 0 192-7,0 0-192 8,0 0 192-8,0 0-64 8,0 0 0-8,0 0-128 7,0 0 224-7,0 0-64 7,0 0-16-7,0 0 0 8,4-12-16-8,-1 1 0 7,-3-2 0-7,-3 0 0 7,2-1-128-6,-2 0 160 6,-1-5-160-6,-2 0 160 5,-1 2-160-6,-2-2 192 9,-1-1-192-9,-2-2 192 6,2-1-192-5,1 0 128 7,-5-3-128-8,2 1 128 7,-2 2-128-7,-1-2 160 8,-2-1-160-8,3 0 160 7,-5 0-160-7,3 0 128 7,-2-2-128-7,4-1 128 8,-5 2-128-7,3-1 0 5,-1 2 144-6,2-1-144 8,-3-1 0-8,3 1 0 7,3 4 0-7,2 1 0 8,-1-1 0-8,-1-1 0 7,-2 0 0-7,-1-1 0 8,5 1 0-8,-2 0 0 7,1 1 0-7,-1 0 0 8,-1-2 0-8,2 2 0 8,-1-1 0-7,2 0 0 5,-2 0 0-4,4-1 0 3,-3-1 0-5,1-1 0 8,-1 3 0-8,4-2 128 7,-2-1-128-7,-1-1 0 8,2 1 0-8,-2-1 0 8,2 1 0-8,-3 1 128 7,4 0-128-7,0 1 0 8,0-1 0-8,0 3 0 7,-2-1 0-7,4 1 0 7,0-1 0-7,-3 2 0 8,1 3 0-7,0 0 0 5,-2 0 0-5,2 2 0 6,0 1 0-7,2 2 0 7,-2-1 0-7,1 2 0 8,-1 0 0-8,0-1 0 8,3 1 0-8,-1-1 0 7,2 1 0-7,2 0 0 7,-5 0 0-7,5 0 0 9,-5-1 0-9,4 2 0 6,-3 4 0-6,3-3 0 8,-1 1 0-8,0 3 0 7,3 7 0-7,-1-7 0 8,1 7 0-8,0 0 0 7,0 0 0-7,0 0 0 8,-3-7 0-8,3 7 0 8,0 0 0-8,0 0 0 7,0 0 0-7,0 0 0 8,0 0 0-8,0 0-128 7,0 0 128-7,0 0 0 7,0 0 0-7,0 0-128 8,0 0 128-8,0 0 0 8,12 10 0-8,-5 1 0 7,0 2 0-7,0 2-128 8,-4 1 128-8,2 1 0 7,-1 1 0-7,2-1 0 8,-2 0 0-8,0 1-128 8,4 1 128-8,-3-1 0 7,0 3 0-7,-1-3 0 7,2 0 0-7,-2 2 0 7,1 0 0-6,2 1 0 6,0 0 0-7,-3 1 0 8,4 1 0-8,-1 0 0 7,0 2 0-7,-2 3 0 8,0 1 0-8,0 1 0 7,2-1 0-7,0-1 0 9,-3-1 0-9,2 1 0 6,-1-1 0-6,-1-1 0 9,0-3 0-9,2 1 0 7,-2 0 0-7,1-2 0 7,-2-3 0-7,1 0 0 7,-1-1 0-6,1 0 0 6,-4-1 0-7,3-1 0 7,2 0 0-6,-1 0 0 6,-1 0 0-7,1 0 0 7,2 0 0-7,-5 0 0 8,2 1 0-8,0 0 0 8,1-2 0-8,1 2 0 7,1 2 0-7,-1 0 0 8,1-3 0-8,-1 1 0 7,-1-1 0-7,3 2 0 7,0 1 0-7,1-1 0 8,2-2 0-8,-3 0 0 7,-3 0 0-7,1 2 0 9,0-3 0-9,0 1 0 6,-1-1 0-6,3-1 0 8,1-1 0-8,-4 0 0 7,2 0 0-7,1 1 0 8,0-3 0-8,1 1 0 7,-3-1 0-7,3 2 0 8,2 2 0-8,0-2 128 8,-1 0-128-8,-2 3 0 7,3 1 0-7,2 2 128 7,2-2-128-6,-2 2 0 6,-1-1 0-7,-1 5 0 7,5 0 0-7,-1 2 0 8,1-2 0-8,-2 1 0 8,1 0 0-8,-1 0 0 7,-1 1 0-7,-1-2 0 8,1 0 0-8,1-1 0 7,-4-2 0-6,2-2 0 5,-3-2 0-6,2-2 128 8,-3-1-128-8,3-1 0 8,-4-1 0-8,1-1 0 7,-1-1 0-7,-6-9 128 7,0 0-128-7,4 9 0 8,-4-9 128-8,0 0-128 7,0 0 0-7,0 0 144 8,0 0-144-8,0 0 0 7,0 0 0-7,0 0 0 8,0 0-160-8,0 0-15072 11</inkml:trace>
  <inkml:trace contextRef="#ctx0" brushRef="#br0" timeOffset="4957">20659 11991 15663 0,'0'0'1392'1,"-7"-6"-1120"5,1-4-272-6,0 1 0 8,6 9 704-8,-4-10 64 7,0 3 32-7,-2-2 0 7,4-3-400-6,-1 2-80 6,3 10 0-7,0-11-16 7,0-1-80-7,0 12-16 8,0 0 0-8,5-9 0 7,-5 9-208-7,0 0 0 8,0 0 0-8,13 0 0 7,-13 0-144-7,13 9 144 8,1 4 0-8,-1 3-144 7,-1 1 272-7,3 7 48 9,-4 4 16-9,1 6 0 6,2 2 32-6,1 3 16 9,2 2 0-9,-1 1 0 7,3-2-16-7,-2 5 0 8,5 2 0-8,-3-1 0 7,4 2 48-7,-1 2 16 8,-4 1 0-8,7 0 0 7,-2-2-160-7,2-1-128 8,-3 0 192-8,-2-5-192 7,2-2 128-7,2-2-128 7,-1-2 0-7,-1-3 0 8,-3-5 144-8,0-5-144 8,-2-2 0-8,1-3 144 7,-3-3-144-7,0-3 0 7,-3-4 144-7,-2-1-144 8,-2-2 0-8,-8-6 144 8,0 0-144-7,0 0 0 4,11-7 224-5,-11 7-64 9,4-12-16-9,-1 1 0 7,1 1 0-7,-4-3 0 8,-4-5 0-8,1 1 0 7,1-1-144-7,-3 0 0 7,0-1 0-6,-5-3 0 6,1-3-352-7,-1 1 48 8,-1-1 16-8,-1-1 0 7,1-3-48-7,-2 2-16 7,-2-2 0-7,-1 1 0 8,-1-1 192-8,2-1 160 7,-1-4-208-7,2 2 80 8,2 2 128-8,-2-2 128 7,2 2-128-7,-1 2 176 8,4 4 128-8,-1 0 16 8,-4 1 16-8,2 3 0 7,1 3 160-5,0 2 16 4,4 2 16-6,3 3 0 7,1 1 80-7,3 9 16 7,-7-6 0-7,7 6 0 8,0 0-256-8,0 0-48 8,0 0-16-8,0 0 0 7,14 12-304-7,1 2 0 8,4 5 0-8,1 6 0 7,-1 4 0-7,2 7 0 7,3 5-128-7,2 5 128 8,0 3 0-8,3 3 128 7,0 2 0-7,0 1-128 8,-3 2 128-8,0-4-128 7,0 1 0-7,-4-4 0 8,1-2 0-8,-2 0 128 8,1 1-128-8,0-4 0 7,-6-1 128-7,1-7-128 7,-2-3 0-7,1-2 0 9,-3-1 0-9,-2-2 0 6,-3-1 128-6,3-3-128 8,-4-2 0-8,3-3 0 8,-2-3 128-8,-4-2-128 7,0-3 0-7,-1-1 0 8,-3-11 128-7,0 12-128 5,0-12 128-6,0 0-128 8,0 0 144-8,0 0-144 7,0 0 0-7,-7 7 0 9,7-7 0-9,-12 1 0 19,-1-5-2144-19,0-3-528 0</inkml:trace>
  <inkml:trace contextRef="#ctx0" brushRef="#br0" timeOffset="7011">18542 9706 15087 0,'0'0'656'2,"0"0"160"-2,-12 1-656 13,2 2-160-13,10-3 0 0,-9 6 0 2,5 3 224-2,4-9 16 8,-7 9 0-8,-1 4 0 7,3 5-64-6,-3 3-16 6,4 0 0-7,-3 4 0 7,2 5-160-7,-2 1 160 8,0 1-160-8,3 3 160 8,-4 1-32-8,1 4-128 7,0 2 192-7,0 3-64 8,-1 3 64-8,4 4 16 8,-2 3 0-8,2 5 0 6,1 0-64-5,1 1-16 6,0 0 0-6,-3 4 0 6,2 5-128-7,-1 5 160 7,4 5-160-7,-3 2 160 7,2 5-32-7,-2-1-128 8,0-2 192-7,-1 3-64 5,1 3-128-5,-2 1 0 6,2 2 0-6,2-5 0 5,-2-4 128-5,-1-1-128 6,1 1 0-7,-2 0 128 7,3-2 0-7,-3-1-128 8,1-1 192-6,-2 3-64 3,2-4 256-5,1 2 64 8,-2 2 0-8,1 2 0 9,1 1-64-9,-1-4 0 7,0 0 0-7,-2 0 0 7,-3-1-144-7,2-2-48 7,1-7 0-7,2-1 0 8,-1-1-192-7,5-5 176 5,0-6-176-6,0-2 160 8,3-7-160-8,-1-2 0 8,2-4 144-8,2-5-144 7,-2 0 0-7,1-3 144 7,-3-4-144-7,3-3 0 7,1-6 160-7,-5-3-160 8,-2-2 128-7,1-5-128 6,-3-5 160-7,3-8-160 7,0 0 192-7,0 0-192 7,0 0 256-7,0 0-64 8,0 0-16-8,0 0 0 21,0 0-1104-21,0 0-224 0,0 0-32 0</inkml:trace>
  <inkml:trace contextRef="#ctx0" brushRef="#br0" timeOffset="7479">18363 13774 15663 0,'0'0'1392'0,"0"0"-1120"7,0 0-272-7,0 0 0 7,-5 9 1040-6,-3-2 160 6,8-7 16-7,-8 10 16 8,8-10-880-8,-5 12-176 7,-2-1-48-7,1 1 0 8,-1-2 144-8,0 1 32 7,-5 3 0-7,1-1 0 8,1 4-112-8,-2 3 0 8,-3 2-16-8,0 3 0 6,-3 2-176-6,-4 2 0 9,1 0 0-9,-3 4 128 7,-2 4 80-7,2-1 16 8,-7 0 0-8,2 5 0 7,-1 2 320-7,1-1 64 8,0-4 16-8,3 2 0 8,-3 2-64-8,3 0-16 7,0-3 0-7,4-1 0 7,-1 0-224-7,1-3-32 7,5-4-16-7,-2 0 0 8,0 1-272-8,2-3 160 7,1-3-160-7,-1 0 128 8,2-2-128-8,2 0 0 7,0-4 144-7,1-3-144 9,2-1 0-9,-1-1 0 6,-1-2 0-6,5-2 128 8,0-2-128-8,7-9 0 7,-8 7 0-7,8-7 128 8,0 0-128-8,0 0-160 8,0 0 160-8,0 0-208 19,0 0-1824-19,12-6-352 1,-2-4-80-1</inkml:trace>
  <inkml:trace contextRef="#ctx0" brushRef="#br0" timeOffset="7885">18504 13941 13583 0,'0'0'592'1,"0"0"144"-1,0 0-592 0,14-2-144 6,-5-2 0-6,1 1 0 7,2 0 208-7,1 0 16 8,-2-1 0-8,1-1 0 7,0 0 336-7,-2 0 64 8,-10 5 16-8,14-4 0 7,2-1-336-7,2 3-64 8,0 0-16-8,1 2 0 7,3 0-32-7,0 0-16 7,4 0 0-7,0 2 0 9,7 2 224-9,-1-1 48 7,-2-3 16-7,7 3 0 7,-4-2-80-7,5 2 0 7,-2 0-16-7,4 0 0 10,5-2-224-10,2-1-144 6,-3 0 192-6,1 3-192 7,6 0 128-7,-2-1-128 8,2-2 0-8,-3 0 0 8,3-2 128-8,-4 1-128 7,3-2 0-7,-3-2 0 7,4 0 192-7,-2-1 0 8,2 1-16-8,1 1 0 7,3 0 96-7,0 1 32 9,-3 0 0-9,-1 2 0 6,0-5-48-6,-2 0-16 8,2-1 0-8,5-1 0 8,6 1-64-8,1 3-16 7,-8 0 0-7,3 1 0 7,1 0-32-6,0-2 0 6,-1 1 0-7,-3 0 0 7,-1 1 0-7,1 0-128 8,0 0 192-8,0 3-64 8,-3 1 80-8,2-1 16 7,1 0 0-7,-3 3 0 8,-1 0 80-8,-5 0 16 7,2 0 0-7,0 0 0 7,0-4 0-7,2 1 16 8,-2-2 0-8,4 1 0 7,2-2-16-7,-1-2 0 9,1 1 0-9,2 0 0 6,-1-1-96-6,1 2-32 8,-4 1 0-8,3-1 0 7,7-3 128-7,-4 2 0 9,-2 1 16-9,2 1 0 7,2 1-208-7,-1-2-128 7,-4-2 128-7,-4 4-128 8,-6 1 0-8,0 4 0 7,-2 2 0-7,-5-3 128 8,1-4-128-8,-1 1 0 7,5 0 128-7,-5 1-128 8,-9 2 192-8,0 1-16 7,0 1-16-7,-2-2 0 8,-5-2-32-8,2 2 0 7,0 1 0-7,-6-1 0 8,-3-1-128-8,-1-1 160 8,-2 0-160-8,-2 4 160 6,-10-5-160-6,0 0 128 8,0 0-128-8,0 0 128 7,0 0-128-6,0 0-256 6,0 0 64-7,-14-2-14720 12</inkml:trace>
  <inkml:trace contextRef="#ctx0" brushRef="#br0" timeOffset="9204">17665 14490 12895 0,'0'0'1152'2,"-11"4"-928"5,-4 0-224-7,1 3 0 8,2 2 1216-8,1 1 192 7,-1 0 32-7,-1 2 16 7,1 1-944-7,1 3-176 9,-4 3-32-9,1 1-16 6,-2 2 64-6,3 3 16 9,-2 1 0-9,4 4 0 7,-1 5-112-7,2 1-32 7,-2 2 0-6,1 1 0 6,1 3 32-7,1-2 0 7,2-2 0-7,1 0 0 8,2-2 16-8,2-3 16 7,2-4 0-7,2-3 0 8,1-3 16-8,-2-4 0 7,-1-4 0-7,6-2 0 8,2-3-144-8,3-1-32 8,-4-2 0-8,-7-7 0 8,0 0 0-8,14 6 0 6,-2-5 0-6,-1-1 0 8,1-1 16-8,1-4 0 7,-1-2 0-7,-1 0 0 8,1-3-16-6,2 0-128 3,1-2 192-5,4-1-64 8,1-4-256-8,3-2-64 7,3-2-16-6,3 0 0 19,2-4-320-20,0-1-64 0,7-3-16 1,1-1 0 13,3-2-1440-14,6-2-304 0</inkml:trace>
  <inkml:trace contextRef="#ctx0" brushRef="#br0" timeOffset="10479">21394 10442 12383 0,'0'0'544'2,"0"0"112"-1,0 0-528 0,0 0-128 5,-11-7 0-6,4 1 0 8,7 6 640-8,-10-6 80 7,-2 0 32-6,1 2 0 6,1 1-48-7,-2 2-16 7,2-1 0-7,-2 1 0 9,4 1-48-9,-2-2-16 6,-1 1 0-6,11 1 0 8,-11 3-304-8,2-2-64 7,-1 1-16-7,10-2 0 8,0 0-240-8,0 0 0 7,-10 4 0-7,10-4 0 8,0 0 0-7,0 0 0 5,0 0 0-5,0 0 0 6,0 0 0-7,0 0 0 7,0 0 0-6,0 0 0 6,0 0-128-7,-7-1 128 8,7 1 0-8,0 0 0 7,0 0-288-7,0 0 48 8,-5-11 16-8,5 11 0 21,0 0-496-21,0 0-112 0,0 0 0 1</inkml:trace>
  <inkml:trace contextRef="#ctx0" brushRef="#br0" timeOffset="10781">21354 10522 9215 0,'0'0'400'1,"0"0"96"11,0 0-496-12,0 0 0 0,0 0 0 0,0 0 0 3,0 0 912-3,0 0 96 7,0 0 16-6,0 0 0 6,0 0-800-7,-11-2-224 8,11 2 0-8,-10-1 128 7,2-2-128-6,8 3 0 5,-8-2 0-6,8 2 0 9,-12 0-192-9,2 0 32 7,10 0 16-7,-10-1 0 8,10 1 144-8,-12-3-160 7,2 0 160-7,4 0-160 7,6 3 160-5,0 0 0 5,-13-3 0-7,6 0 0 6,7 3 0-6,-7-2 192 8,-2-3-32-8,9 5-16 7,-7-3 240-7,7 3 32 8,-7-4 16-8,7 4 0 7,0 0-208-7,0 0-32 8,0 0-16-8</inkml:trace>
  <inkml:trace contextRef="#ctx0" brushRef="#br0" timeOffset="11065">21321 10430 7359 0,'0'0'320'1,"0"0"80"12,0 0-400-13,0 0 0 0,0 0 0 0,0 0 0 4,0 0 2496-4,0 0 400 7,0 0 96-7,0 0 16 8,-10 2-2400-8,10-2-480 7,0 0-128-7,-12 9 0 7,4-2 192-7,-2 1 0 7,2 0-16-6,1 2 0 7,0 1-176-8,0 1 160 7,-1 0-160-7,1-1 160 8,-2 1-160-8,-1-2 160 7,2-1-160-7,0-1 160 7,3 2 16-6,-3-2 0 6,-3 0 0-7,3 0 0 7,8-8-176-7,-4 8 160 8,-6-2-160-8,10-6 160 7,-7 7-160-7,7-7 160 8,0 0-160-8,-8 8 160 7,8-8-160-7,0 0 0 8,-7 2 144-8,7-2-144 8,0 0 0-8,0 0 144 7,0 0-144-7,0 0 0 7,0 0 208-7,0 0-64 8,0 0-16-8,0 0 0 7,0 0-128-7,0 0 0 8,-4-7 0-8,4 7 0 7,-4-8-176-6,4 8-64 6,0 0-16-7,0 0 0 8,0 0-64-7,0 0 0 5,2-12-16-6,-2 12 0 8,0 0 336-8,0 0-176 7,5-12 176-7,-5 12-128 8,0 0 128-8,1-10 0 7,-1 10 0-7,0 0-128 7,0-10 128-6,0 10 0 6,0 0 0-7,0-10 0 7,0 10 0-6,0 0 0 6,-4-12 0-7,4 12 0 7,0 0 128-7,0-10 48 8,-2 2 16-8,2 8 0 7,0 0-48-7,-5-8 0 8,0 1 0-7,5 7 0 5,0 0-16-6,-7-6 0 8,0 0 0-8,0 2 0 7,-5 0 0-7,12 4 0 8,-7-5 0-8,7 5 0 7,0 0-128-7,-7-5 0 8,-4-3 0-8,4 4 0 9,7 4 0-9,-11-4 0 6,-1-1 0-6,2 4 0 8,10 1 0-8,-12-2 0 7,-2 0 0-7,2 2 0 9,1 0 0-9,0 0 0 6,0 0 0-6,1 0 0 8,-5-3 0-8,4 1 0 7,-1 2 0-7,2-1 128 8,-2-2-128-8,1 1 0 7,-1 2 0-7,-1 0 128 8,2 0-128-8,2 2 0 7,-1-1 0-7,0 1 0 8,-2-2 0-8,3 1 0 8,9-1 0-8,-14 3 0 7,1 0 0-7,1 0 0 7,1-2 0-7,-1-1 0 8,-1 0 0-8,1 2 0 7,1-1 0-7,-1-1 0 8,-1-3 0-8,2 0 0 8,-1 1 0-8,-3 0 0 7,4 1 0-7,-1-2 0 7,-1 3 0-7,-1 0 128 8,-2 0-128-8,4 1 0 7,-1 2 0-7,2 1 0 8,-1-1 0-8,2 2 0 7,1-1 0-7,-1 0 0 8,10-4 0-8,-9 6 0 7,-1 0 0-7,10-6 0 8,0 0 0-8,0 0 0 7,-10 7 0-7,-1 0 0 8,2-1 0-8,-1 0 0 7,10-6 0-7,-10 6 0 8,-5 0 0-8,4-2 0 8,2 0 0-8,9-4 0 7,-13 6 0-7,4 0 0 7,-1-3 0-3,10-3 0 0,-12 6 0-4,5-2 0 7,-3 0 0-7,10-4 0 8,-12 5 0-8,1-1 0 7,11-4 0-7,-10 6 0 8,-2-2 0-8,12-4 0 7,-12 4 0-7,2-1 0 9,10-3 0-9,-11 5 0 7,1-2 0-7,10-3 0 8,-12 4 0-8,0 0 0 6,2 1 0-6,2-1 0 8,-3 0 0-8,4-1 0 8,-4-3 0-8,3 3 0 7,-2 1 0-7,2 1 0 7,-3-1 0-7,0-1 0 8,1 0 0-8,1 1 0 8,-1 1 0-8,3 0 0 7,-1 3 0-7,1-3 0 8,-2 1 0-8,9-6 0 7,-7 8 0-7,-3-1 0 7,1-1 0-2,9-6 0-2,-13 5 0-3,5 1 0 7,0-1 0-7,8-5 0 8,-10 2 0-8,2 4 0 7,-3 1 0-6,11-7 0 6,-7 8 0-7,7-8 0 7,-8 10 0-6,0-1 0 7,1-2 0-8,0 0 0 7,0 2 128-7,-4-1-128 8,4 3 128-8,3-1-128 6,4-10 0-6,-3 13 128 8,-1-3-128-8,4-10 0 8,-8 13 144-8,4-3-144 7,-3-1 0-7,7-9 0 7,-5 11 0-7,3-1 0 8,2-10 0-8,-3 13 0 8,1-1 0-8,2-12 0 7,0 0 0-7,-3 13 0 8,0-3 0-8,3-10 0 7,-4 12 0-7,1-1 0 8,2 1 0-8,-2-2 0 7,3-10 0-7,0 15 0 8,0-15 0-8,-3 13 0 8,1-2 0-8,2-11 0 7,0 12 0-7,2-2 128 7,-2-10-128-7,0 12 0 7,0-12 0-7,3 11 0 9,-3-11 0-9,0 0 0 6,4 10 0-6,-4-10 0 8,3 10 0-8,-3-10 0 8,0 0 0-8,0 0 0 7,4 12 0-7,-4-12 128 8,3 12-128-8,-3-12 0 7,0 0 0-7,10 11 0 8,-1-2 0-8,-9-9 0 7,0 0 0-7,7 12 0 8,1-2 0-8,-1 0 0 7,3-2 0-7,-10-8 128 8,6 11-128-8,-6-11 0 7,10 10 0-7,-3-2 0 8,-7-8 0-8,12 6-128 8,-12-6 128-8,13 6 0 7,-2 1 0-7,-11-7 0 8,9 8 0-8,-9-8 0 7,10 7 0-7,-10-7 0 8,0 0 0-8,10 6 0 7,-10-6 0-7,9 7 128 8,-9-7-128-8,10 7 0 7,-10-7 0-7,9 7 0 8,-2 2 0-8,-7-9 0 7,0 0 0-7,10 9 0 8,-10-9 0-8,9 8 0 7,-9-8 0-7,7 9 128 7,-7-9-128-7,0 0 0 8,7 9 0-8,-7-9 0 7,0 0 128-6,0 0-128 6,0 0 160-7,0 0-160 8,13 6 128-8,-13-6-128 7,0 0 0-7,0 0 144 20,12 2-672-20,-12-2-144 1,0 0-32-1,0 0-8768 5</inkml:trace>
  <inkml:trace contextRef="#ctx0" brushRef="#br0" timeOffset="12464">20117 11333 7359 0,'0'0'656'1,"0"0"-528"5,0 0-128-6,0 0 0 8,8 11 1200-8,-3 1 208 7,1 0 32-7,2 1 16 8,-3 0-944-8,3 3-192 7,-4 1-48-7,3 0 0 8,-3 2-272-8,4 0 160 8,-1-2-160-8,0 2 128 6,0 2-352-6,1-3-80 9,-1 0-16-9</inkml:trace>
  <inkml:trace contextRef="#ctx0" brushRef="#br0" timeOffset="12705">20438 11852 5519 0,'0'0'496'1,"4"13"-496"4,2 2 0-4,2 1 0 6,5 0 640-7,0 0 16 8,-2-1 16-8,0-1 0 7,4-1-480-7,-4-1-192 7,-1-3 128-7,-10-9-128 8,12 8 0-7,-12-8 128 5,10 9-128-6,-10-9 0 8,0 0 0-8,9 7 0 7,-9-7 0-7,0 0-3600 11</inkml:trace>
  <inkml:trace contextRef="#ctx0" brushRef="#br0" timeOffset="12913">20707 12146 8287 0,'7'14'368'1,"0"-5"80"-1,1 1-448 1,-1 0 0 5,5 2 0-6,-2-1 0 8,0 4 928-8,1-4 96 7,1 1 32-7,0 1 0 8,-2-1-752-8,1-1-160 8,-1 1-16-8,-1-1-128 8,-2 1 0-8,1-1 0 6,-1 1 0-6,0-2 0 21,-7-10-416-21,4 13-192 0</inkml:trace>
  <inkml:trace contextRef="#ctx0" brushRef="#br0" timeOffset="13153">20788 12492 7359 0,'0'0'656'1,"3"11"-528"7,-3-11-128-7,3 16 0 5,-2-1 1616-6,5-1 304 8,-2 1 48-8,4 1 16 7,-4 1-1344-7,-1-1-256 8,4-1-48-3,-2-2-16-2,-1-2-160-3,2 1-32 7,-6-12-128-7,4 14 192 7,0 1-192-6,2 1 176 5,-2 1-176-6,-1 2 160 8,-1 4-160-8,-2-3 0 8,0-1 0-8,3 1 0 8,0 1 0-8,-3-1 0 6,0 0 0-6,0 1 0 9,0-4 0-9,0 0 0 7,0-1-144-7,0 2 144 7,0-2 0-7,0-2 0 8,-3-1 0-8,0 0 0 7,-2 0 0-7,3-1 0 8,2-12 128-8,-5 11-128 7,1-2 0-7,-3-2 0 8,-1-1 0-8,-2 0 0 7,3-2 0-7,-5 1 0 9,2-1-128-9,2 2-4688 14,-7 1-944-13</inkml:trace>
  <inkml:trace contextRef="#ctx0" brushRef="#br0" timeOffset="13530">20908 12784 9215 0,'0'0'816'1,"0"0"-656"5,-7 9-160-6,0 0 0 8,2 0 1056-8,0-1 176 7,-3-1 48-7,8-7 0 8,-8 11-736-8,0-1-144 7,-2-3-16-7,-1 0-16 7,4 0-32-7,-5 1 0 8,2-1 0-8,-2 0 0 7,1 0-336-7,-1 1 144 8,-2 0-144-8,1 1 0 7,-3 0 128-7,1-1-128 8,1 0 0-8,-1-1 0 7,-1 0 176-7,2 0-176 9,-8 1 160-9,5-1-160 6,-2-1 464-6,0 1 0 8,0 0 0-8,2 2 0 8,-2-2-48-8,-3 2-16 8,0-3 0-8,4 2 0 7,6 1-176-7,-5 0-32 7,-2-3-16-7,-3-1 0 8,2 1-176-8,0-2 192 7,-4-1-192-7,3 2 192 8,2-1-16-8,-3 2 0 7,3 0 0-7,0 1 0 8,-2 2 0-8,2 1 0 7,-3 1 0-7,0 1 0 8,1-2-48-8,-2 0 0 8,-2-1 0-8,2 1 0 7,-2 2-128-7,-1-1 128 8,0-2-128-8,0 1 128 7,0 2-128-7,1-2 128 8,6-3-128-8,-2 0 128 7,-5 0-128-7,-1-1 0 8,1-1 0-8,2-1 0 7,-2-1 128-7,0-2-128 7,2-1 0-7,0 0 128 8,2 0-128-8,-1 0 0 7,-3-1 0-5,0-1 128 4,-2 0-128-6,2 0 0 7,-3-2 144-7,3 2-144 8,-1 2 0-8,-1 0 0 7,2-3 0-7,0 2 128 8,-3-1-128-8,6 2 0 7,5 0 0-7,-2-1 128 8,-4 1-128-8,2 0 0 7,0-3 0-7,2 2 0 8,0-1 0-8,1 1 0 7,0-4 0-7,2 1 0 8,1 1 160-8,-2 0-32 7,-1-1-128-6,1 0 192 6,-4-1-192-7,3 1 0 7,2 0 0-6,-2 1-160 6,-3 1 160-7,3-1 0 8,0-1 0-8,1 1 0 7,-4 0 0-7,3 3 0 8,-3 2 0-7,3 2 0 5,2-1 0-6,3 0 0 7,-1 0 0-5,4 1 0 4,2 3 0-6,-1 0-128 8,-5-1 128-8,7 0 0 7,8-6 0-7,-8 7-160 7,8-7 160-7,0 0 0 8,0 0 0-8,-7 6-128 7,7-6 128-7,0 0 0 8,0 0 0-8,0 0 0 7,0 0 0-7,-10 2 0 8,3-2 0-4,7 0 0-1,0 0 0-3,0 0 0 8,0 0 0-8,0 0 0 8,0 0 0-8,0 0 0 7,0 0 0-7,0 0 0 7,0 0 0-6,0 0 0 6,0 0 0-7,0 0 0 7,0 0 0-7,0 0-160 8,0 0 160-8,0 0 0 8,14-2-144-8,1 4 144 7,-1 2 0-7,1 2-176 8,-1-2 176-8,2 3-128 8,1 3 128-8,5 2-160 6,1 1 160-6,0 0-160 8,-1 2 160-8,4 1 0 7,3 2 0-7,5 4 0 9,-1 1 0-9,0 0 0 6,3-1 0-6,3-2-10256 12</inkml:trace>
  <inkml:trace contextRef="#ctx0" brushRef="#br0" timeOffset="14834">20452 11888 17391 0,'-17'-3'768'2,"8"0"160"-2,9 3-736 0,-12-4-192 7,2 1 0-7,10 3 0 21,0 0-480-21,0 0-128 0,0 0-32 0,-10-2-6448 5</inkml:trace>
  <inkml:trace contextRef="#ctx0" brushRef="#br0" timeOffset="15030">20571 11695 14799 0,'0'0'640'1,"0"0"160"-1,-12 0-640 0,1 0-160 7,0 2 0-7,11-2 0 8,0 0 512-8,0 0 64 7,-11 2 0-7,11-2 16 8,0 0-592-8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topic, we will talk about another important family of deep neural networks: autoencoders. It is very successful in manifold learning, dimensionality reduction, denoising, image generation etc. It is part of the fully convolutional neural networks. It extensions could be used to perform image segmentation, for example, Fully convolutional net (FCN) and U-NET.</a:t>
            </a:r>
          </a:p>
        </p:txBody>
      </p:sp>
    </p:spTree>
    <p:extLst>
      <p:ext uri="{BB962C8B-B14F-4D97-AF65-F5344CB8AC3E}">
        <p14:creationId xmlns:p14="http://schemas.microsoft.com/office/powerpoint/2010/main" val="3548754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5842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look at how it could be used to learn manifold.  First, what is a manifold?   </a:t>
            </a:r>
            <a:r>
              <a:rPr lang="en-US" sz="2200" b="0" i="0" u="none" strike="noStrike" baseline="0" dirty="0">
                <a:latin typeface="+mj-lt"/>
                <a:ea typeface="+mj-ea"/>
                <a:cs typeface="+mj-cs"/>
                <a:sym typeface="Helvetica Neue"/>
              </a:rPr>
              <a:t>An important concept underlying many ideas in machine learning is that of a manifold. A </a:t>
            </a:r>
            <a:r>
              <a:rPr lang="en-US" sz="2200" b="1" i="0" u="none" strike="noStrike" baseline="0" dirty="0">
                <a:latin typeface="+mj-lt"/>
                <a:ea typeface="+mj-ea"/>
                <a:cs typeface="+mj-cs"/>
                <a:sym typeface="Helvetica Neue"/>
              </a:rPr>
              <a:t>manifold </a:t>
            </a:r>
            <a:r>
              <a:rPr lang="en-US" sz="2200" b="0" i="0" u="none" strike="noStrike" baseline="0" dirty="0">
                <a:latin typeface="+mj-lt"/>
                <a:ea typeface="+mj-ea"/>
                <a:cs typeface="+mj-cs"/>
                <a:sym typeface="Helvetica Neue"/>
              </a:rPr>
              <a:t>is a connected region. Mathematically, it is a set of points, associated with a neighborhood around each point. From any given point, the manifold locally appears to be a Euclidean space. In everyday life, we experience the surface of the world as a 2-D plane, but it is in fact a spherical manifold in 3-D space.</a:t>
            </a:r>
            <a:endParaRPr lang="en-US" dirty="0"/>
          </a:p>
        </p:txBody>
      </p:sp>
    </p:spTree>
    <p:extLst>
      <p:ext uri="{BB962C8B-B14F-4D97-AF65-F5344CB8AC3E}">
        <p14:creationId xmlns:p14="http://schemas.microsoft.com/office/powerpoint/2010/main" val="4229232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BD3411C9-0F95-42B8-89F9-F5042DC7AAEB}"/>
              </a:ext>
            </a:extLst>
          </p:cNvPr>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7700D0-1B92-4A82-A637-F05B81F788A7}" type="slidenum">
              <a:rPr lang="en-US" altLang="en-US" sz="1800">
                <a:latin typeface="Arial" panose="020B0604020202020204" pitchFamily="34" charset="0"/>
              </a:rPr>
              <a:pPr>
                <a:spcBef>
                  <a:spcPct val="0"/>
                </a:spcBef>
              </a:pPr>
              <a:t>10</a:t>
            </a:fld>
            <a:endParaRPr lang="en-US" altLang="en-US" sz="1800">
              <a:latin typeface="Arial" panose="020B0604020202020204" pitchFamily="34" charset="0"/>
            </a:endParaRPr>
          </a:p>
        </p:txBody>
      </p:sp>
      <p:sp>
        <p:nvSpPr>
          <p:cNvPr id="13315" name="Rectangle 2">
            <a:extLst>
              <a:ext uri="{FF2B5EF4-FFF2-40B4-BE49-F238E27FC236}">
                <a16:creationId xmlns:a16="http://schemas.microsoft.com/office/drawing/2014/main" id="{B21DE55F-DF70-44B3-8C31-0F68ABBBA60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25331925-477A-420E-A73F-909A0F33F6F9}"/>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948BE827-1433-42A4-9A1E-27DF23032E42}"/>
              </a:ext>
            </a:extLst>
          </p:cNvPr>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24E8705-F8B9-4F77-94C1-0E652FFCBEBC}" type="slidenum">
              <a:rPr lang="en-US" altLang="en-US" sz="1800">
                <a:latin typeface="Arial" panose="020B0604020202020204" pitchFamily="34" charset="0"/>
              </a:rPr>
              <a:pPr>
                <a:spcBef>
                  <a:spcPct val="0"/>
                </a:spcBef>
              </a:pPr>
              <a:t>12</a:t>
            </a:fld>
            <a:endParaRPr lang="en-US" altLang="en-US" sz="1800">
              <a:latin typeface="Arial" panose="020B0604020202020204" pitchFamily="34" charset="0"/>
            </a:endParaRPr>
          </a:p>
        </p:txBody>
      </p:sp>
      <p:sp>
        <p:nvSpPr>
          <p:cNvPr id="15363" name="Rectangle 2">
            <a:extLst>
              <a:ext uri="{FF2B5EF4-FFF2-40B4-BE49-F238E27FC236}">
                <a16:creationId xmlns:a16="http://schemas.microsoft.com/office/drawing/2014/main" id="{7769B8D4-B917-4CD2-B67D-31722CCF37E1}"/>
              </a:ext>
            </a:extLst>
          </p:cNvPr>
          <p:cNvSpPr>
            <a:spLocks noGrp="1" noRot="1" noChangeAspect="1" noChangeArrowheads="1" noTextEdit="1"/>
          </p:cNvSpPr>
          <p:nvPr>
            <p:ph type="sldImg"/>
          </p:nvPr>
        </p:nvSpPr>
        <p:spPr>
          <a:ln/>
        </p:spPr>
      </p:sp>
      <p:sp>
        <p:nvSpPr>
          <p:cNvPr id="15364" name="Rectangle 3">
            <a:extLst>
              <a:ext uri="{FF2B5EF4-FFF2-40B4-BE49-F238E27FC236}">
                <a16:creationId xmlns:a16="http://schemas.microsoft.com/office/drawing/2014/main" id="{9C0B0DE2-6299-4437-B4B9-83C99DE485E1}"/>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cs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75024C1-ADB7-4F4B-86F2-4C51E3F89D11}"/>
              </a:ext>
            </a:extLst>
          </p:cNvPr>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C70D0FF-E737-4647-A6D2-2F6A720DB936}" type="slidenum">
              <a:rPr lang="en-US" altLang="en-US" sz="1800"/>
              <a:pPr>
                <a:spcBef>
                  <a:spcPct val="0"/>
                </a:spcBef>
              </a:pPr>
              <a:t>15</a:t>
            </a:fld>
            <a:endParaRPr lang="en-US" altLang="en-US" sz="1800"/>
          </a:p>
        </p:txBody>
      </p:sp>
      <p:sp>
        <p:nvSpPr>
          <p:cNvPr id="18435" name="Rectangle 2">
            <a:extLst>
              <a:ext uri="{FF2B5EF4-FFF2-40B4-BE49-F238E27FC236}">
                <a16:creationId xmlns:a16="http://schemas.microsoft.com/office/drawing/2014/main" id="{8B4D8F8E-A3C9-4552-940D-80FCE71298ED}"/>
              </a:ext>
            </a:extLst>
          </p:cNvPr>
          <p:cNvSpPr>
            <a:spLocks noGrp="1" noRot="1" noChangeAspect="1" noChangeArrowheads="1" noTextEdit="1"/>
          </p:cNvSpPr>
          <p:nvPr>
            <p:ph type="sldImg"/>
          </p:nvPr>
        </p:nvSpPr>
        <p:spPr>
          <a:ln/>
        </p:spPr>
      </p:sp>
      <p:sp>
        <p:nvSpPr>
          <p:cNvPr id="18436" name="Rectangle 3">
            <a:extLst>
              <a:ext uri="{FF2B5EF4-FFF2-40B4-BE49-F238E27FC236}">
                <a16:creationId xmlns:a16="http://schemas.microsoft.com/office/drawing/2014/main" id="{D556A972-0824-42B6-A009-44913C4AC094}"/>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id="{D3F466D1-976F-4B74-99DC-777F97C8305D}"/>
              </a:ext>
            </a:extLst>
          </p:cNvPr>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4EF858F-4B80-4878-9064-523AC421BB2D}" type="slidenum">
              <a:rPr lang="en-US" altLang="en-US" sz="1800"/>
              <a:pPr>
                <a:spcBef>
                  <a:spcPct val="0"/>
                </a:spcBef>
              </a:pPr>
              <a:t>16</a:t>
            </a:fld>
            <a:endParaRPr lang="en-US" altLang="en-US" sz="1800"/>
          </a:p>
        </p:txBody>
      </p:sp>
      <p:sp>
        <p:nvSpPr>
          <p:cNvPr id="20483" name="Rectangle 2">
            <a:extLst>
              <a:ext uri="{FF2B5EF4-FFF2-40B4-BE49-F238E27FC236}">
                <a16:creationId xmlns:a16="http://schemas.microsoft.com/office/drawing/2014/main" id="{081D549F-9E01-41E4-8F49-BFA89D78773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id="{ED8B44DB-6F65-443F-A8CB-8528FB94993C}"/>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85210532-0DE6-4C23-A3A4-796ED2DF46C1}"/>
              </a:ext>
            </a:extLst>
          </p:cNvPr>
          <p:cNvSpPr>
            <a:spLocks noGrp="1" noChangeArrowheads="1"/>
          </p:cNvSpPr>
          <p:nvPr>
            <p:ph type="sldNum" sz="quarter" idx="4294967295"/>
          </p:nvPr>
        </p:nvSpPr>
        <p:spPr bwMode="auto">
          <a:xfrm>
            <a:off x="3776663" y="9428163"/>
            <a:ext cx="2890837" cy="4968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B5C3AAD-9F78-4601-A8F4-94DBD3F7A63D}" type="slidenum">
              <a:rPr lang="en-US" altLang="en-US" sz="1800"/>
              <a:pPr>
                <a:spcBef>
                  <a:spcPct val="0"/>
                </a:spcBef>
              </a:pPr>
              <a:t>17</a:t>
            </a:fld>
            <a:endParaRPr lang="en-US" altLang="en-US" sz="1800"/>
          </a:p>
        </p:txBody>
      </p:sp>
      <p:sp>
        <p:nvSpPr>
          <p:cNvPr id="22531" name="Rectangle 2">
            <a:extLst>
              <a:ext uri="{FF2B5EF4-FFF2-40B4-BE49-F238E27FC236}">
                <a16:creationId xmlns:a16="http://schemas.microsoft.com/office/drawing/2014/main" id="{486FD1E1-A376-4C68-9C74-B93CFACFD20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47EE94C4-4A22-4E61-9879-37878EC2C4EA}"/>
              </a:ext>
            </a:extLst>
          </p:cNvPr>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94779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Sparse autoencoders are typically used to learn features for another task such as classification. An autoencoder that has been regularized to be sparse must respond to </a:t>
            </a:r>
            <a:r>
              <a:rPr lang="en-US" dirty="0" err="1"/>
              <a:t>unqiue</a:t>
            </a:r>
            <a:r>
              <a:rPr lang="en-US" dirty="0"/>
              <a:t> statistical features of the dataset it has been trained on rather than simply acting as an identity function. In this way, training to perform the copying task with a sparsity penalty can yield a model that has learned useful features as a by product. </a:t>
            </a:r>
          </a:p>
        </p:txBody>
      </p:sp>
    </p:spTree>
    <p:extLst>
      <p:ext uri="{BB962C8B-B14F-4D97-AF65-F5344CB8AC3E}">
        <p14:creationId xmlns:p14="http://schemas.microsoft.com/office/powerpoint/2010/main" val="3324834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txBox="1">
            <a:spLocks noGrp="1"/>
          </p:cNvSpPr>
          <p:nvPr>
            <p:ph type="title"/>
          </p:nvPr>
        </p:nvSpPr>
        <p:spPr>
          <a:xfrm>
            <a:off x="685800" y="1844675"/>
            <a:ext cx="7772400" cy="2041525"/>
          </a:xfrm>
          <a:prstGeom prst="rect">
            <a:avLst/>
          </a:prstGeom>
        </p:spPr>
        <p:txBody>
          <a:bodyPr/>
          <a:lstStyle/>
          <a:p>
            <a:r>
              <a:t>Title Text</a:t>
            </a:r>
          </a:p>
        </p:txBody>
      </p:sp>
      <p:sp>
        <p:nvSpPr>
          <p:cNvPr id="12" name="Shape 12"/>
          <p:cNvSpPr txBox="1">
            <a:spLocks noGrp="1"/>
          </p:cNvSpPr>
          <p:nvPr>
            <p:ph type="body" sz="half" idx="1"/>
          </p:nvPr>
        </p:nvSpPr>
        <p:spPr>
          <a:xfrm>
            <a:off x="1371600" y="3886200"/>
            <a:ext cx="6400800" cy="2971800"/>
          </a:xfrm>
          <a:prstGeom prst="rect">
            <a:avLst/>
          </a:prstGeom>
        </p:spPr>
        <p:txBody>
          <a:bodyPr/>
          <a:lstStyle>
            <a:lvl1pPr marL="0" indent="0" algn="ctr">
              <a:buSzTx/>
              <a:buFontTx/>
              <a:buNone/>
              <a:defRPr sz="3200">
                <a:solidFill>
                  <a:srgbClr val="888888"/>
                </a:solidFill>
              </a:defRPr>
            </a:lvl1pPr>
            <a:lvl2pPr marL="0" indent="457200" algn="ctr">
              <a:buSzTx/>
              <a:buFontTx/>
              <a:buNone/>
              <a:defRPr sz="3200">
                <a:solidFill>
                  <a:srgbClr val="888888"/>
                </a:solidFill>
              </a:defRPr>
            </a:lvl2pPr>
            <a:lvl3pPr marL="0" indent="914400" algn="ctr">
              <a:buSzTx/>
              <a:buFontTx/>
              <a:buNone/>
              <a:defRPr sz="3200">
                <a:solidFill>
                  <a:srgbClr val="888888"/>
                </a:solidFill>
              </a:defRPr>
            </a:lvl3pPr>
            <a:lvl4pPr marL="0" indent="1371600" algn="ctr">
              <a:buSzTx/>
              <a:buFontTx/>
              <a:buNone/>
              <a:defRPr sz="3200">
                <a:solidFill>
                  <a:srgbClr val="888888"/>
                </a:solidFill>
              </a:defRPr>
            </a:lvl4pPr>
            <a:lvl5pPr marL="0" indent="1828800" algn="ctr">
              <a:buSzTx/>
              <a:buFontTx/>
              <a:buNone/>
              <a:defRPr sz="32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89" name="Shape 89"/>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hape 90"/>
          <p:cNvSpPr txBox="1">
            <a:spLocks noGrp="1"/>
          </p:cNvSpPr>
          <p:nvPr>
            <p:ph type="title"/>
          </p:nvPr>
        </p:nvSpPr>
        <p:spPr>
          <a:prstGeom prst="rect">
            <a:avLst/>
          </a:prstGeom>
        </p:spPr>
        <p:txBody>
          <a:bodyPr/>
          <a:lstStyle/>
          <a:p>
            <a:r>
              <a:t>Title Text</a:t>
            </a:r>
          </a:p>
        </p:txBody>
      </p:sp>
      <p:sp>
        <p:nvSpPr>
          <p:cNvPr id="91" name="Shape 9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8" name="Shape 98"/>
          <p:cNvSpPr txBox="1">
            <a:spLocks noGrp="1"/>
          </p:cNvSpPr>
          <p:nvPr>
            <p:ph type="title"/>
          </p:nvPr>
        </p:nvSpPr>
        <p:spPr>
          <a:xfrm>
            <a:off x="6629400" y="0"/>
            <a:ext cx="2057400" cy="6400802"/>
          </a:xfrm>
          <a:prstGeom prst="rect">
            <a:avLst/>
          </a:prstGeom>
        </p:spPr>
        <p:txBody>
          <a:bodyPr/>
          <a:lstStyle/>
          <a:p>
            <a:r>
              <a:t>Title Text</a:t>
            </a:r>
          </a:p>
        </p:txBody>
      </p:sp>
      <p:sp>
        <p:nvSpPr>
          <p:cNvPr id="99" name="Shape 99"/>
          <p:cNvSpPr txBox="1">
            <a:spLocks noGrp="1"/>
          </p:cNvSpPr>
          <p:nvPr>
            <p:ph type="body" idx="1"/>
          </p:nvPr>
        </p:nvSpPr>
        <p:spPr>
          <a:xfrm>
            <a:off x="457200" y="274638"/>
            <a:ext cx="6019800" cy="658336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0" name="Shape 10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07" name="Shape 107"/>
          <p:cNvSpPr>
            <a:spLocks noGrp="1"/>
          </p:cNvSpPr>
          <p:nvPr>
            <p:ph type="title"/>
          </p:nvPr>
        </p:nvSpPr>
        <p:spPr>
          <a:xfrm>
            <a:off x="669726" y="312539"/>
            <a:ext cx="7804548" cy="1518047"/>
          </a:xfrm>
          <a:prstGeom prst="rect">
            <a:avLst/>
          </a:prstGeom>
          <a:ln w="3175"/>
        </p:spPr>
        <p:txBody>
          <a:bodyPr lIns="35718" tIns="35718" rIns="35718" bIns="35718"/>
          <a:lstStyle>
            <a:lvl1pPr defTabSz="410765">
              <a:defRPr sz="5600">
                <a:solidFill>
                  <a:srgbClr val="000000"/>
                </a:solidFill>
                <a:latin typeface="+mn-lt"/>
                <a:ea typeface="+mn-ea"/>
                <a:cs typeface="+mn-cs"/>
                <a:sym typeface="Helvetica"/>
              </a:defRPr>
            </a:lvl1pPr>
          </a:lstStyle>
          <a:p>
            <a:r>
              <a:t>Title Text</a:t>
            </a:r>
          </a:p>
        </p:txBody>
      </p:sp>
      <p:sp>
        <p:nvSpPr>
          <p:cNvPr id="108" name="Shape 108"/>
          <p:cNvSpPr>
            <a:spLocks noGrp="1"/>
          </p:cNvSpPr>
          <p:nvPr>
            <p:ph type="body" idx="1"/>
          </p:nvPr>
        </p:nvSpPr>
        <p:spPr>
          <a:xfrm>
            <a:off x="669726" y="1830585"/>
            <a:ext cx="7804548" cy="4420197"/>
          </a:xfrm>
          <a:prstGeom prst="rect">
            <a:avLst/>
          </a:prstGeom>
          <a:ln w="3175"/>
        </p:spPr>
        <p:txBody>
          <a:bodyPr lIns="35718" tIns="35718" rIns="35718" bIns="35718" anchor="ctr"/>
          <a:lstStyle>
            <a:lvl1pPr marL="296333" indent="-296333" defTabSz="410765">
              <a:spcBef>
                <a:spcPts val="2900"/>
              </a:spcBef>
              <a:buSzPct val="75000"/>
              <a:buFontTx/>
              <a:defRPr sz="2400">
                <a:solidFill>
                  <a:srgbClr val="000000"/>
                </a:solidFill>
                <a:latin typeface="+mn-lt"/>
                <a:ea typeface="+mn-ea"/>
                <a:cs typeface="+mn-cs"/>
                <a:sym typeface="Helvetica"/>
              </a:defRPr>
            </a:lvl1pPr>
            <a:lvl2pPr marL="740833" indent="-296333" defTabSz="410765">
              <a:spcBef>
                <a:spcPts val="2900"/>
              </a:spcBef>
              <a:buSzPct val="75000"/>
              <a:buFontTx/>
              <a:buChar char="•"/>
              <a:defRPr sz="2400">
                <a:solidFill>
                  <a:srgbClr val="000000"/>
                </a:solidFill>
                <a:latin typeface="+mn-lt"/>
                <a:ea typeface="+mn-ea"/>
                <a:cs typeface="+mn-cs"/>
                <a:sym typeface="Helvetica"/>
              </a:defRPr>
            </a:lvl2pPr>
            <a:lvl3pPr marL="1185333" indent="-296333" defTabSz="410765">
              <a:spcBef>
                <a:spcPts val="2900"/>
              </a:spcBef>
              <a:buSzPct val="75000"/>
              <a:buFontTx/>
              <a:defRPr sz="2400">
                <a:solidFill>
                  <a:srgbClr val="000000"/>
                </a:solidFill>
                <a:latin typeface="+mn-lt"/>
                <a:ea typeface="+mn-ea"/>
                <a:cs typeface="+mn-cs"/>
                <a:sym typeface="Helvetica"/>
              </a:defRPr>
            </a:lvl3pPr>
            <a:lvl4pPr marL="1629833" indent="-296333" defTabSz="410765">
              <a:spcBef>
                <a:spcPts val="2900"/>
              </a:spcBef>
              <a:buSzPct val="75000"/>
              <a:buFontTx/>
              <a:buChar char="•"/>
              <a:defRPr sz="2400">
                <a:solidFill>
                  <a:srgbClr val="000000"/>
                </a:solidFill>
                <a:latin typeface="+mn-lt"/>
                <a:ea typeface="+mn-ea"/>
                <a:cs typeface="+mn-cs"/>
                <a:sym typeface="Helvetica"/>
              </a:defRPr>
            </a:lvl4pPr>
            <a:lvl5pPr marL="2074333" indent="-296333" defTabSz="410765">
              <a:spcBef>
                <a:spcPts val="2900"/>
              </a:spcBef>
              <a:buSzPct val="75000"/>
              <a:buFontTx/>
              <a:buChar char="•"/>
              <a:defRPr sz="2400">
                <a:solidFill>
                  <a:srgbClr val="000000"/>
                </a:solidFill>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09" name="Shape 109"/>
          <p:cNvSpPr/>
          <p:nvPr/>
        </p:nvSpPr>
        <p:spPr>
          <a:xfrm>
            <a:off x="8195691" y="6566792"/>
            <a:ext cx="914352" cy="198439"/>
          </a:xfrm>
          <a:prstGeom prst="rect">
            <a:avLst/>
          </a:prstGeom>
          <a:ln w="3175">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8" tIns="35718" rIns="35718" bIns="35718" anchor="ctr">
            <a:spAutoFit/>
          </a:bodyPr>
          <a:lstStyle>
            <a:lvl1pPr algn="ctr" defTabSz="410765">
              <a:defRPr sz="800">
                <a:latin typeface="+mn-lt"/>
                <a:ea typeface="+mn-ea"/>
                <a:cs typeface="+mn-cs"/>
                <a:sym typeface="Helvetica"/>
              </a:defRPr>
            </a:lvl1pPr>
          </a:lstStyle>
          <a:p>
            <a:r>
              <a:t>(Goodfellow 2016)</a:t>
            </a:r>
          </a:p>
        </p:txBody>
      </p:sp>
      <p:sp>
        <p:nvSpPr>
          <p:cNvPr id="110" name="Shape 110"/>
          <p:cNvSpPr>
            <a:spLocks noGrp="1"/>
          </p:cNvSpPr>
          <p:nvPr>
            <p:ph type="sldNum" sz="quarter" idx="2"/>
          </p:nvPr>
        </p:nvSpPr>
        <p:spPr>
          <a:xfrm>
            <a:off x="4440732" y="6505277"/>
            <a:ext cx="253607" cy="249238"/>
          </a:xfrm>
          <a:prstGeom prst="rect">
            <a:avLst/>
          </a:prstGeom>
          <a:ln w="3175"/>
        </p:spPr>
        <p:txBody>
          <a:bodyPr wrap="none" lIns="35718" tIns="35718" rIns="35718" bIns="35718" anchor="t"/>
          <a:lstStyle>
            <a:lvl1pPr algn="ctr" defTabSz="410765">
              <a:defRPr>
                <a:solidFill>
                  <a:srgbClr val="000000"/>
                </a:solidFill>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Shape 20"/>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1" name="Shape 21"/>
          <p:cNvSpPr txBox="1">
            <a:spLocks noGrp="1"/>
          </p:cNvSpPr>
          <p:nvPr>
            <p:ph type="title"/>
          </p:nvPr>
        </p:nvSpPr>
        <p:spPr>
          <a:prstGeom prst="rect">
            <a:avLst/>
          </a:prstGeom>
        </p:spPr>
        <p:txBody>
          <a:bodyPr/>
          <a:lstStyle/>
          <a:p>
            <a:r>
              <a:t>Title Text</a:t>
            </a:r>
          </a:p>
        </p:txBody>
      </p:sp>
      <p:sp>
        <p:nvSpPr>
          <p:cNvPr id="22" name="Shape 2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Shape 29"/>
          <p:cNvSpPr txBox="1">
            <a:spLocks noGrp="1"/>
          </p:cNvSpPr>
          <p:nvPr>
            <p:ph type="title"/>
          </p:nvPr>
        </p:nvSpPr>
        <p:spPr>
          <a:xfrm>
            <a:off x="722312" y="4406900"/>
            <a:ext cx="7772401" cy="1362075"/>
          </a:xfrm>
          <a:prstGeom prst="rect">
            <a:avLst/>
          </a:prstGeom>
        </p:spPr>
        <p:txBody>
          <a:bodyPr anchor="t"/>
          <a:lstStyle>
            <a:lvl1pPr algn="l">
              <a:defRPr sz="4000" b="1" cap="all">
                <a:latin typeface="+mn-lt"/>
                <a:ea typeface="+mn-ea"/>
                <a:cs typeface="+mn-cs"/>
                <a:sym typeface="Helvetica"/>
              </a:defRPr>
            </a:lvl1pPr>
          </a:lstStyle>
          <a:p>
            <a:r>
              <a:t>Title Text</a:t>
            </a:r>
          </a:p>
        </p:txBody>
      </p:sp>
      <p:sp>
        <p:nvSpPr>
          <p:cNvPr id="30" name="Shape 30"/>
          <p:cNvSpPr txBox="1">
            <a:spLocks noGrp="1"/>
          </p:cNvSpPr>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hape 3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Shape 38"/>
          <p:cNvSpPr txBox="1">
            <a:spLocks noGrp="1"/>
          </p:cNvSpPr>
          <p:nvPr>
            <p:ph type="title"/>
          </p:nvPr>
        </p:nvSpPr>
        <p:spPr>
          <a:prstGeom prst="rect">
            <a:avLst/>
          </a:prstGeom>
        </p:spPr>
        <p:txBody>
          <a:bodyPr/>
          <a:lstStyle/>
          <a:p>
            <a:r>
              <a:t>Title Text</a:t>
            </a:r>
          </a:p>
        </p:txBody>
      </p:sp>
      <p:sp>
        <p:nvSpPr>
          <p:cNvPr id="39" name="Shape 39"/>
          <p:cNvSpPr txBox="1">
            <a:spLocks noGrp="1"/>
          </p:cNvSpPr>
          <p:nvPr>
            <p:ph type="body" sz="half" idx="1"/>
          </p:nvPr>
        </p:nvSpPr>
        <p:spPr>
          <a:xfrm>
            <a:off x="457200" y="1600200"/>
            <a:ext cx="4038600" cy="5257800"/>
          </a:xfrm>
          <a:prstGeom prst="rect">
            <a:avLst/>
          </a:prstGeom>
        </p:spPr>
        <p:txBody>
          <a:bodyPr/>
          <a:lstStyle>
            <a:lvl1pPr marL="342900" indent="-342900">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hape 40"/>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Shape 47"/>
          <p:cNvSpPr txBox="1">
            <a:spLocks noGrp="1"/>
          </p:cNvSpPr>
          <p:nvPr>
            <p:ph type="title"/>
          </p:nvPr>
        </p:nvSpPr>
        <p:spPr>
          <a:xfrm>
            <a:off x="457200" y="256810"/>
            <a:ext cx="8229600" cy="1178656"/>
          </a:xfrm>
          <a:prstGeom prst="rect">
            <a:avLst/>
          </a:prstGeom>
        </p:spPr>
        <p:txBody>
          <a:bodyPr/>
          <a:lstStyle/>
          <a:p>
            <a:r>
              <a:t>Title Text</a:t>
            </a:r>
          </a:p>
        </p:txBody>
      </p:sp>
      <p:sp>
        <p:nvSpPr>
          <p:cNvPr id="48" name="Shape 48"/>
          <p:cNvSpPr txBox="1">
            <a:spLocks noGrp="1"/>
          </p:cNvSpPr>
          <p:nvPr>
            <p:ph type="body" sz="quarter" idx="1"/>
          </p:nvPr>
        </p:nvSpPr>
        <p:spPr>
          <a:xfrm>
            <a:off x="457200" y="1435465"/>
            <a:ext cx="4040188" cy="739411"/>
          </a:xfrm>
          <a:prstGeom prst="rect">
            <a:avLst/>
          </a:prstGeom>
        </p:spPr>
        <p:txBody>
          <a:bodyPr anchor="b"/>
          <a:lstStyle>
            <a:lvl1pPr marL="0" indent="0">
              <a:spcBef>
                <a:spcPts val="500"/>
              </a:spcBef>
              <a:buSzTx/>
              <a:buFontTx/>
              <a:buNone/>
              <a:defRPr sz="2400" b="1">
                <a:latin typeface="+mn-lt"/>
                <a:ea typeface="+mn-ea"/>
                <a:cs typeface="+mn-cs"/>
                <a:sym typeface="Helvetica"/>
              </a:defRPr>
            </a:lvl1pPr>
            <a:lvl2pPr marL="0" indent="457200">
              <a:spcBef>
                <a:spcPts val="500"/>
              </a:spcBef>
              <a:buSzTx/>
              <a:buFontTx/>
              <a:buNone/>
              <a:defRPr sz="2400" b="1">
                <a:latin typeface="+mn-lt"/>
                <a:ea typeface="+mn-ea"/>
                <a:cs typeface="+mn-cs"/>
                <a:sym typeface="Helvetica"/>
              </a:defRPr>
            </a:lvl2pPr>
            <a:lvl3pPr marL="0" indent="914400">
              <a:spcBef>
                <a:spcPts val="500"/>
              </a:spcBef>
              <a:buSzTx/>
              <a:buFontTx/>
              <a:buNone/>
              <a:defRPr sz="2400" b="1">
                <a:latin typeface="+mn-lt"/>
                <a:ea typeface="+mn-ea"/>
                <a:cs typeface="+mn-cs"/>
                <a:sym typeface="Helvetica"/>
              </a:defRPr>
            </a:lvl3pPr>
            <a:lvl4pPr marL="0" indent="1371600">
              <a:spcBef>
                <a:spcPts val="500"/>
              </a:spcBef>
              <a:buSzTx/>
              <a:buFontTx/>
              <a:buNone/>
              <a:defRPr sz="2400" b="1">
                <a:latin typeface="+mn-lt"/>
                <a:ea typeface="+mn-ea"/>
                <a:cs typeface="+mn-cs"/>
                <a:sym typeface="Helvetica"/>
              </a:defRPr>
            </a:lvl4pPr>
            <a:lvl5pPr marL="0" indent="1828800">
              <a:spcBef>
                <a:spcPts val="500"/>
              </a:spcBef>
              <a:buSzTx/>
              <a:buFontTx/>
              <a:buNone/>
              <a:defRPr sz="2400" b="1">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49" name="Shape 49"/>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6" name="Shape 56"/>
          <p:cNvSpPr txBox="1">
            <a:spLocks noGrp="1"/>
          </p:cNvSpPr>
          <p:nvPr>
            <p:ph type="title"/>
          </p:nvPr>
        </p:nvSpPr>
        <p:spPr>
          <a:prstGeom prst="rect">
            <a:avLst/>
          </a:prstGeom>
        </p:spPr>
        <p:txBody>
          <a:bodyPr/>
          <a:lstStyle/>
          <a:p>
            <a:r>
              <a:t>Title Text</a:t>
            </a:r>
          </a:p>
        </p:txBody>
      </p:sp>
      <p:sp>
        <p:nvSpPr>
          <p:cNvPr id="57" name="Shape 57"/>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4" name="Shape 64"/>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1" name="Shape 71"/>
          <p:cNvSpPr txBox="1">
            <a:spLocks noGrp="1"/>
          </p:cNvSpPr>
          <p:nvPr>
            <p:ph type="body" idx="1"/>
          </p:nvPr>
        </p:nvSpPr>
        <p:spPr>
          <a:xfrm>
            <a:off x="3575050" y="273050"/>
            <a:ext cx="5111750" cy="658495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hape 72"/>
          <p:cNvSpPr txBox="1">
            <a:spLocks noGrp="1"/>
          </p:cNvSpPr>
          <p:nvPr>
            <p:ph type="title"/>
          </p:nvPr>
        </p:nvSpPr>
        <p:spPr>
          <a:xfrm>
            <a:off x="457200" y="0"/>
            <a:ext cx="3008314" cy="1435100"/>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73" name="Shape 73"/>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0" name="Shape 80"/>
          <p:cNvSpPr txBox="1">
            <a:spLocks noGrp="1"/>
          </p:cNvSpPr>
          <p:nvPr>
            <p:ph type="title"/>
          </p:nvPr>
        </p:nvSpPr>
        <p:spPr>
          <a:xfrm>
            <a:off x="1346200" y="4800600"/>
            <a:ext cx="6362700" cy="566738"/>
          </a:xfrm>
          <a:prstGeom prst="rect">
            <a:avLst/>
          </a:prstGeom>
        </p:spPr>
        <p:txBody>
          <a:bodyPr anchor="b"/>
          <a:lstStyle>
            <a:lvl1pPr algn="l">
              <a:defRPr sz="2000" b="1">
                <a:latin typeface="+mn-lt"/>
                <a:ea typeface="+mn-ea"/>
                <a:cs typeface="+mn-cs"/>
                <a:sym typeface="Helvetica"/>
              </a:defRPr>
            </a:lvl1pPr>
          </a:lstStyle>
          <a:p>
            <a:r>
              <a:t>Title Text</a:t>
            </a:r>
          </a:p>
        </p:txBody>
      </p:sp>
      <p:sp>
        <p:nvSpPr>
          <p:cNvPr id="81" name="Shape 81"/>
          <p:cNvSpPr txBox="1">
            <a:spLocks noGrp="1"/>
          </p:cNvSpPr>
          <p:nvPr>
            <p:ph type="body" sz="quarter" idx="1"/>
          </p:nvPr>
        </p:nvSpPr>
        <p:spPr>
          <a:xfrm>
            <a:off x="1346200" y="5367337"/>
            <a:ext cx="6362700"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2" name="Shape 82"/>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txBox="1">
            <a:spLocks noGrp="1"/>
          </p:cNvSpPr>
          <p:nvPr>
            <p:ph type="body" id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3" name="Shape 3"/>
          <p:cNvSpPr txBox="1">
            <a:spLocks noGrp="1"/>
          </p:cNvSpPr>
          <p:nvPr>
            <p:ph type="title"/>
          </p:nvPr>
        </p:nvSpPr>
        <p:spPr>
          <a:xfrm>
            <a:off x="457200" y="92076"/>
            <a:ext cx="8229600" cy="150812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4" name="Shape 4"/>
          <p:cNvSpPr txBox="1">
            <a:spLocks noGrp="1"/>
          </p:cNvSpPr>
          <p:nvPr>
            <p:ph type="sldNum" sz="quarter" idx="2"/>
          </p:nvPr>
        </p:nvSpPr>
        <p:spPr>
          <a:xfrm>
            <a:off x="6553200" y="6414760"/>
            <a:ext cx="2133600" cy="248305"/>
          </a:xfrm>
          <a:prstGeom prst="rect">
            <a:avLst/>
          </a:prstGeom>
          <a:ln w="12700">
            <a:miter lim="400000"/>
          </a:ln>
        </p:spPr>
        <p:txBody>
          <a:bodyPr lIns="45719" rIns="45719" anchor="ctr">
            <a:spAutoFit/>
          </a:bodyPr>
          <a:lstStyle>
            <a:lvl1pPr algn="r">
              <a:defRPr sz="12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2B53A8"/>
          </a:solidFill>
          <a:uFillTx/>
          <a:latin typeface="Calibri"/>
          <a:ea typeface="Calibri"/>
          <a:cs typeface="Calibri"/>
          <a:sym typeface="Calibri"/>
        </a:defRPr>
      </a:lvl9pPr>
    </p:titleStyle>
    <p:bodyStyle>
      <a:lvl1pPr marL="321468" marR="0" indent="-321468"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1pPr>
      <a:lvl2pPr marL="763360" marR="0" indent="-30616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2pPr>
      <a:lvl3pPr marL="1200150" marR="0" indent="-28575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3pPr>
      <a:lvl4pPr marL="17145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4pPr>
      <a:lvl5pPr marL="21717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5pPr>
      <a:lvl6pPr marL="26289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6pPr>
      <a:lvl7pPr marL="30861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7pPr>
      <a:lvl8pPr marL="35433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8pPr>
      <a:lvl9pPr marL="4000500" marR="0" indent="-342900" algn="l" defTabSz="457200" rtl="0" latinLnBrk="0">
        <a:lnSpc>
          <a:spcPct val="100000"/>
        </a:lnSpc>
        <a:spcBef>
          <a:spcPts val="700"/>
        </a:spcBef>
        <a:spcAft>
          <a:spcPts val="0"/>
        </a:spcAft>
        <a:buClrTx/>
        <a:buSzPct val="100000"/>
        <a:buFont typeface="Arial"/>
        <a:buChar char="•"/>
        <a:tabLst/>
        <a:defRPr sz="3000" b="0" i="0" u="none" strike="noStrike" cap="none" spc="0" baseline="0">
          <a:solidFill>
            <a:srgbClr val="404040"/>
          </a:solidFill>
          <a:uFillTx/>
          <a:latin typeface="Calibri"/>
          <a:ea typeface="Calibri"/>
          <a:cs typeface="Calibri"/>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wmf"/><Relationship Id="rId5" Type="http://schemas.openxmlformats.org/officeDocument/2006/relationships/image" Target="../media/image7.wmf"/><Relationship Id="rId4" Type="http://schemas.openxmlformats.org/officeDocument/2006/relationships/image" Target="../media/image6.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9.w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9.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9.w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blog.kaggle.com/2017/04/10/exploring-the-structure-of-high-dimensional-data-with-hypertools-in-kaggle-kernels/"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alexhwilliams.info/itsneuronalblog/2016/03/27/pca/" TargetMode="External"/><Relationship Id="rId2" Type="http://schemas.openxmlformats.org/officeDocument/2006/relationships/image" Target="../media/image12.png"/><Relationship Id="rId1" Type="http://schemas.openxmlformats.org/officeDocument/2006/relationships/slideLayout" Target="../slideLayouts/slideLayout2.xml"/><Relationship Id="rId11" Type="http://schemas.openxmlformats.org/officeDocument/2006/relationships/image" Target="../media/image58.png"/><Relationship Id="rId4" Type="http://schemas.openxmlformats.org/officeDocument/2006/relationships/customXml" Target="../ink/ink1.xml"/></Relationships>
</file>

<file path=ppt/slides/_rels/slide22.xml.rels><?xml version="1.0" encoding="UTF-8" standalone="yes"?>
<Relationships xmlns="http://schemas.openxmlformats.org/package/2006/relationships"><Relationship Id="rId3" Type="http://schemas.openxmlformats.org/officeDocument/2006/relationships/hyperlink" Target="http://alexhwilliams.info/itsneuronalblog/2016/03/27/pca/"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astroml.org/book_figures/chapter7/fig_S_manifold_PCA.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towardsdatascience.com/applied-deep-learning-part-3-autoencoders-1c083af4d798"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hyperlink" Target="https://towardsdatascience.com/applied-deep-learning-part-3-autoencoders-1c083af4d798"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www.cs.toronto.edu/~hinton/science.pdf"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customXml" Target="../ink/ink2.xml"/><Relationship Id="rId7" Type="http://schemas.openxmlformats.org/officeDocument/2006/relationships/image" Target="../media/image8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github.com/baldassarreFe/deep-koalarization"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cs.stanford.edu/people/karpathy/convnetjs/demo/autoencoder.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a:t>
            </a:fld>
            <a:endParaRPr/>
          </a:p>
        </p:txBody>
      </p:sp>
      <p:sp>
        <p:nvSpPr>
          <p:cNvPr id="120" name="Shape 120"/>
          <p:cNvSpPr txBox="1">
            <a:spLocks noGrp="1"/>
          </p:cNvSpPr>
          <p:nvPr>
            <p:ph type="subTitle" sz="half" idx="1"/>
          </p:nvPr>
        </p:nvSpPr>
        <p:spPr>
          <a:prstGeom prst="rect">
            <a:avLst/>
          </a:prstGeom>
        </p:spPr>
        <p:txBody>
          <a:bodyPr/>
          <a:lstStyle/>
          <a:p>
            <a:pPr>
              <a:defRPr sz="2800"/>
            </a:pPr>
            <a:r>
              <a:rPr lang="en-US" dirty="0"/>
              <a:t>Prof. Jianguo Zhang</a:t>
            </a:r>
            <a:endParaRPr dirty="0"/>
          </a:p>
          <a:p>
            <a:pPr>
              <a:defRPr sz="2800"/>
            </a:pPr>
            <a:r>
              <a:rPr dirty="0" err="1"/>
              <a:t>SUSTech</a:t>
            </a:r>
            <a:endParaRPr dirty="0"/>
          </a:p>
        </p:txBody>
      </p:sp>
      <p:sp>
        <p:nvSpPr>
          <p:cNvPr id="121" name="Shape 121"/>
          <p:cNvSpPr txBox="1">
            <a:spLocks noGrp="1"/>
          </p:cNvSpPr>
          <p:nvPr>
            <p:ph type="ctrTitle"/>
          </p:nvPr>
        </p:nvSpPr>
        <p:spPr>
          <a:xfrm>
            <a:off x="685800" y="371475"/>
            <a:ext cx="7772400" cy="3425230"/>
          </a:xfrm>
          <a:prstGeom prst="rect">
            <a:avLst/>
          </a:prstGeom>
        </p:spPr>
        <p:txBody>
          <a:bodyPr/>
          <a:lstStyle/>
          <a:p>
            <a:pPr>
              <a:defRPr sz="3400"/>
            </a:pPr>
            <a:r>
              <a:rPr dirty="0"/>
              <a:t>Deep Learning (CS324)</a:t>
            </a:r>
          </a:p>
          <a:p>
            <a:pPr>
              <a:defRPr sz="3400"/>
            </a:pPr>
            <a:endParaRPr dirty="0"/>
          </a:p>
          <a:p>
            <a:pPr>
              <a:defRPr sz="3400">
                <a:solidFill>
                  <a:schemeClr val="accent2"/>
                </a:solidFill>
                <a:latin typeface="Chalkboard"/>
                <a:ea typeface="Chalkboard"/>
                <a:cs typeface="Chalkboard"/>
                <a:sym typeface="Chalkboard"/>
              </a:defRPr>
            </a:pPr>
            <a:r>
              <a:rPr dirty="0"/>
              <a:t>7. Autoencoders</a:t>
            </a:r>
            <a:r>
              <a:rPr sz="3000" baseline="31999" dirty="0"/>
              <a:t>*</a:t>
            </a:r>
          </a:p>
        </p:txBody>
      </p:sp>
      <p:sp>
        <p:nvSpPr>
          <p:cNvPr id="122" name="Shape 122"/>
          <p:cNvSpPr txBox="1"/>
          <p:nvPr/>
        </p:nvSpPr>
        <p:spPr>
          <a:xfrm>
            <a:off x="1353611" y="6404292"/>
            <a:ext cx="6436778"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pPr>
            <a:r>
              <a:rPr>
                <a:solidFill>
                  <a:schemeClr val="accent2"/>
                </a:solidFill>
              </a:rPr>
              <a:t>*</a:t>
            </a:r>
            <a:r>
              <a:t>Based on </a:t>
            </a:r>
            <a:r>
              <a:rPr u="sng">
                <a:solidFill>
                  <a:srgbClr val="0000FF"/>
                </a:solidFill>
                <a:uFill>
                  <a:solidFill>
                    <a:srgbClr val="0000FF"/>
                  </a:solidFill>
                </a:uFill>
                <a:hlinkClick r:id="rId3"/>
              </a:rPr>
              <a:t>http://www.deeplearningbook.org</a:t>
            </a:r>
            <a:r>
              <a:t> chapters 5.11.3, 13.5 &amp; 14 + sources mentioned in slides</a:t>
            </a:r>
          </a:p>
        </p:txBody>
      </p:sp>
    </p:spTree>
  </p:cSld>
  <p:clrMapOvr>
    <a:masterClrMapping/>
  </p:clrMapOvr>
  <p:transition spd="med" advTm="37570"/>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B452556-98A5-4E71-98C4-C3995EBFC763}"/>
              </a:ext>
            </a:extLst>
          </p:cNvPr>
          <p:cNvSpPr>
            <a:spLocks noGrp="1" noChangeArrowheads="1"/>
          </p:cNvSpPr>
          <p:nvPr>
            <p:ph type="title"/>
          </p:nvPr>
        </p:nvSpPr>
        <p:spPr>
          <a:xfrm>
            <a:off x="601243" y="262912"/>
            <a:ext cx="7801294" cy="718624"/>
          </a:xfrm>
        </p:spPr>
        <p:txBody>
          <a:bodyPr>
            <a:normAutofit fontScale="90000"/>
          </a:bodyPr>
          <a:lstStyle/>
          <a:p>
            <a:pPr algn="ctr"/>
            <a:r>
              <a:rPr lang="en-US" altLang="en-US" b="1"/>
              <a:t>Principal Component Analysis</a:t>
            </a:r>
          </a:p>
        </p:txBody>
      </p:sp>
      <p:sp>
        <p:nvSpPr>
          <p:cNvPr id="12291" name="Rectangle 3">
            <a:extLst>
              <a:ext uri="{FF2B5EF4-FFF2-40B4-BE49-F238E27FC236}">
                <a16:creationId xmlns:a16="http://schemas.microsoft.com/office/drawing/2014/main" id="{71B7133E-4472-463D-9E02-3D14E5A2A0DF}"/>
              </a:ext>
            </a:extLst>
          </p:cNvPr>
          <p:cNvSpPr>
            <a:spLocks noGrp="1" noChangeArrowheads="1"/>
          </p:cNvSpPr>
          <p:nvPr>
            <p:ph type="body" idx="1"/>
          </p:nvPr>
        </p:nvSpPr>
        <p:spPr/>
        <p:txBody>
          <a:bodyPr/>
          <a:lstStyle/>
          <a:p>
            <a:pPr>
              <a:buFontTx/>
              <a:buChar char="•"/>
            </a:pPr>
            <a:r>
              <a:rPr lang="en-US" altLang="en-US"/>
              <a:t>Given: N data points </a:t>
            </a:r>
            <a:r>
              <a:rPr lang="en-US" altLang="en-US" b="1"/>
              <a:t>x</a:t>
            </a:r>
            <a:r>
              <a:rPr lang="en-US" altLang="en-US" b="1" baseline="-25000"/>
              <a:t>1</a:t>
            </a:r>
            <a:r>
              <a:rPr lang="en-US" altLang="en-US" b="1"/>
              <a:t>, … ,x</a:t>
            </a:r>
            <a:r>
              <a:rPr lang="en-US" altLang="en-US" b="1" baseline="-25000"/>
              <a:t>N</a:t>
            </a:r>
            <a:r>
              <a:rPr lang="en-US" altLang="en-US" b="1"/>
              <a:t> </a:t>
            </a:r>
            <a:r>
              <a:rPr lang="en-US" altLang="en-US"/>
              <a:t>in R</a:t>
            </a:r>
            <a:r>
              <a:rPr lang="en-US" altLang="en-US" baseline="30000"/>
              <a:t>d</a:t>
            </a:r>
            <a:br>
              <a:rPr lang="en-US" altLang="en-US" baseline="30000"/>
            </a:br>
            <a:endParaRPr lang="en-US" altLang="en-US" baseline="30000"/>
          </a:p>
          <a:p>
            <a:pPr>
              <a:buFontTx/>
              <a:buChar char="•"/>
            </a:pPr>
            <a:r>
              <a:rPr lang="en-US" altLang="en-US"/>
              <a:t>Choose an unit vector </a:t>
            </a:r>
            <a:r>
              <a:rPr lang="en-US" altLang="en-US" b="1"/>
              <a:t>u </a:t>
            </a:r>
            <a:r>
              <a:rPr lang="en-US" altLang="en-US"/>
              <a:t>in R</a:t>
            </a:r>
            <a:r>
              <a:rPr lang="en-US" altLang="en-US" baseline="30000"/>
              <a:t>d</a:t>
            </a:r>
            <a:r>
              <a:rPr lang="en-US" altLang="en-US"/>
              <a:t> that captures the most data variance</a:t>
            </a:r>
          </a:p>
          <a:p>
            <a:pPr>
              <a:buFont typeface="Wingdings" panose="05000000000000000000" pitchFamily="2" charset="2"/>
              <a:buNone/>
            </a:pPr>
            <a:endParaRPr lang="en-US" altLang="en-US"/>
          </a:p>
          <a:p>
            <a:pPr>
              <a:buFontTx/>
              <a:buChar char="•"/>
            </a:pPr>
            <a:r>
              <a:rPr lang="en-US" altLang="en-US"/>
              <a:t>Therefore, we could construct a new set of features by projecting the data onto those directions:</a:t>
            </a:r>
            <a:br>
              <a:rPr lang="en-US" altLang="en-US"/>
            </a:br>
            <a:br>
              <a:rPr lang="en-US" altLang="en-US" sz="903"/>
            </a:br>
            <a:r>
              <a:rPr lang="en-US" altLang="en-US"/>
              <a:t>                      </a:t>
            </a:r>
            <a:r>
              <a:rPr lang="en-US" altLang="en-US" i="1"/>
              <a:t>u</a:t>
            </a:r>
            <a:r>
              <a:rPr lang="en-US" altLang="en-US"/>
              <a:t>(</a:t>
            </a:r>
            <a:r>
              <a:rPr lang="en-US" altLang="en-US" b="1"/>
              <a:t>x</a:t>
            </a:r>
            <a:r>
              <a:rPr lang="en-US" altLang="en-US" i="1" baseline="-25000"/>
              <a:t>i</a:t>
            </a:r>
            <a:r>
              <a:rPr lang="en-US" altLang="en-US"/>
              <a:t>) = </a:t>
            </a:r>
            <a:r>
              <a:rPr lang="en-US" altLang="en-US" b="1"/>
              <a:t>u</a:t>
            </a:r>
            <a:r>
              <a:rPr lang="en-US" altLang="en-US" i="1" baseline="30000"/>
              <a:t>T</a:t>
            </a:r>
            <a:r>
              <a:rPr lang="en-US" altLang="en-US"/>
              <a:t>(</a:t>
            </a:r>
            <a:r>
              <a:rPr lang="en-US" altLang="en-US" b="1"/>
              <a:t>x</a:t>
            </a:r>
            <a:r>
              <a:rPr lang="en-US" altLang="en-US" i="1" baseline="-25000"/>
              <a:t>i </a:t>
            </a:r>
            <a:r>
              <a:rPr lang="en-US" altLang="en-US"/>
              <a:t>– </a:t>
            </a:r>
            <a:r>
              <a:rPr lang="en-US" altLang="en-US" b="1">
                <a:cs typeface="Arial" panose="020B0604020202020204" pitchFamily="34" charset="0"/>
              </a:rPr>
              <a:t>µ</a:t>
            </a:r>
            <a:r>
              <a:rPr lang="en-US" altLang="en-US">
                <a:cs typeface="Arial" panose="020B0604020202020204" pitchFamily="34" charset="0"/>
              </a:rPr>
              <a:t>)</a:t>
            </a:r>
            <a:br>
              <a:rPr lang="en-US" altLang="en-US">
                <a:cs typeface="Arial" panose="020B0604020202020204" pitchFamily="34" charset="0"/>
              </a:rPr>
            </a:br>
            <a:br>
              <a:rPr lang="en-US" altLang="en-US" sz="903">
                <a:cs typeface="Arial" panose="020B0604020202020204" pitchFamily="34" charset="0"/>
              </a:rPr>
            </a:br>
            <a:r>
              <a:rPr lang="en-US" altLang="en-US">
                <a:cs typeface="Arial" panose="020B0604020202020204" pitchFamily="34" charset="0"/>
              </a:rPr>
              <a:t>(</a:t>
            </a:r>
            <a:r>
              <a:rPr lang="en-US" altLang="en-US" b="1">
                <a:cs typeface="Times New Roman" panose="02020603050405020304" pitchFamily="18" charset="0"/>
              </a:rPr>
              <a:t>µ</a:t>
            </a:r>
            <a:r>
              <a:rPr lang="en-US" altLang="en-US">
                <a:cs typeface="Times New Roman" panose="02020603050405020304" pitchFamily="18" charset="0"/>
              </a:rPr>
              <a:t>: mean of data points)</a:t>
            </a:r>
            <a:endParaRPr lang="en-US" altLang="en-US"/>
          </a:p>
        </p:txBody>
      </p:sp>
    </p:spTree>
  </p:cSld>
  <p:clrMapOvr>
    <a:masterClrMapping/>
  </p:clrMapOvr>
  <p:transition spd="med" advTm="151593"/>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A6DABD-E1E9-4148-B2E3-B0F5216BAD5B}"/>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ACE92446-1F94-4AA8-A621-8AB2A05DB4C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980402180"/>
      </p:ext>
    </p:extLst>
  </p:cSld>
  <p:clrMapOvr>
    <a:masterClrMapping/>
  </p:clrMapOvr>
  <p:transition spd="med" advTm="403639"/>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FEA8A4D5-D571-45CC-ABD8-B080BB0DC341}"/>
              </a:ext>
            </a:extLst>
          </p:cNvPr>
          <p:cNvPicPr>
            <a:picLocks noChangeAspect="1" noChangeArrowheads="1"/>
          </p:cNvPicPr>
          <p:nvPr/>
        </p:nvPicPr>
        <p:blipFill>
          <a:blip r:embed="rId4">
            <a:lum contrast="20000"/>
            <a:extLst>
              <a:ext uri="{28A0092B-C50C-407E-A947-70E740481C1C}">
                <a14:useLocalDpi xmlns:a14="http://schemas.microsoft.com/office/drawing/2010/main" val="0"/>
              </a:ext>
            </a:extLst>
          </a:blip>
          <a:srcRect/>
          <a:stretch>
            <a:fillRect/>
          </a:stretch>
        </p:blipFill>
        <p:spPr bwMode="auto">
          <a:xfrm>
            <a:off x="535915" y="1477084"/>
            <a:ext cx="7874590" cy="1508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Rectangle 3">
            <a:extLst>
              <a:ext uri="{FF2B5EF4-FFF2-40B4-BE49-F238E27FC236}">
                <a16:creationId xmlns:a16="http://schemas.microsoft.com/office/drawing/2014/main" id="{82475791-15BB-47A1-9FD9-43CED53BEC11}"/>
              </a:ext>
            </a:extLst>
          </p:cNvPr>
          <p:cNvSpPr>
            <a:spLocks noGrp="1" noChangeArrowheads="1"/>
          </p:cNvSpPr>
          <p:nvPr>
            <p:ph type="title"/>
          </p:nvPr>
        </p:nvSpPr>
        <p:spPr>
          <a:xfrm>
            <a:off x="535915" y="248571"/>
            <a:ext cx="8225138" cy="677196"/>
          </a:xfrm>
        </p:spPr>
        <p:txBody>
          <a:bodyPr>
            <a:normAutofit fontScale="90000"/>
          </a:bodyPr>
          <a:lstStyle/>
          <a:p>
            <a:pPr algn="ctr"/>
            <a:r>
              <a:rPr lang="en-US" altLang="en-US" b="1"/>
              <a:t>Principal Component Analysis</a:t>
            </a:r>
          </a:p>
        </p:txBody>
      </p:sp>
      <p:sp>
        <p:nvSpPr>
          <p:cNvPr id="14340" name="Rectangle 4">
            <a:extLst>
              <a:ext uri="{FF2B5EF4-FFF2-40B4-BE49-F238E27FC236}">
                <a16:creationId xmlns:a16="http://schemas.microsoft.com/office/drawing/2014/main" id="{4411986A-F5A3-40EC-998B-C2A1B1EDE260}"/>
              </a:ext>
            </a:extLst>
          </p:cNvPr>
          <p:cNvSpPr>
            <a:spLocks noGrp="1" noChangeArrowheads="1"/>
          </p:cNvSpPr>
          <p:nvPr>
            <p:ph type="body" idx="1"/>
          </p:nvPr>
        </p:nvSpPr>
        <p:spPr>
          <a:xfrm>
            <a:off x="229982" y="1260381"/>
            <a:ext cx="8684038" cy="533789"/>
          </a:xfrm>
        </p:spPr>
        <p:txBody>
          <a:bodyPr>
            <a:normAutofit fontScale="85000" lnSpcReduction="10000"/>
          </a:bodyPr>
          <a:lstStyle/>
          <a:p>
            <a:pPr>
              <a:buFontTx/>
              <a:buChar char="•"/>
            </a:pPr>
            <a:r>
              <a:rPr lang="en-US" altLang="en-US"/>
              <a:t>Direction that maximizes the variance of the projected data:</a:t>
            </a:r>
          </a:p>
        </p:txBody>
      </p:sp>
      <p:pic>
        <p:nvPicPr>
          <p:cNvPr id="1371141" name="Picture 5">
            <a:extLst>
              <a:ext uri="{FF2B5EF4-FFF2-40B4-BE49-F238E27FC236}">
                <a16:creationId xmlns:a16="http://schemas.microsoft.com/office/drawing/2014/main" id="{95683850-977D-4070-95DF-E4073E955D82}"/>
              </a:ext>
            </a:extLst>
          </p:cNvPr>
          <p:cNvPicPr>
            <a:picLocks noChangeAspect="1" noChangeArrowheads="1"/>
          </p:cNvPicPr>
          <p:nvPr/>
        </p:nvPicPr>
        <p:blipFill>
          <a:blip r:embed="rId5">
            <a:lum contrast="20000"/>
            <a:extLst>
              <a:ext uri="{28A0092B-C50C-407E-A947-70E740481C1C}">
                <a14:useLocalDpi xmlns:a14="http://schemas.microsoft.com/office/drawing/2010/main" val="0"/>
              </a:ext>
            </a:extLst>
          </a:blip>
          <a:srcRect/>
          <a:stretch>
            <a:fillRect/>
          </a:stretch>
        </p:blipFill>
        <p:spPr bwMode="auto">
          <a:xfrm>
            <a:off x="537508" y="3491144"/>
            <a:ext cx="7882558" cy="1386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1142" name="Picture 6">
            <a:extLst>
              <a:ext uri="{FF2B5EF4-FFF2-40B4-BE49-F238E27FC236}">
                <a16:creationId xmlns:a16="http://schemas.microsoft.com/office/drawing/2014/main" id="{87AAB446-AD09-404A-AFC0-A6F8E27F9456}"/>
              </a:ext>
            </a:extLst>
          </p:cNvPr>
          <p:cNvPicPr>
            <a:picLocks noChangeAspect="1" noChangeArrowheads="1"/>
          </p:cNvPicPr>
          <p:nvPr/>
        </p:nvPicPr>
        <p:blipFill>
          <a:blip r:embed="rId6">
            <a:lum contrast="20000"/>
            <a:extLst>
              <a:ext uri="{28A0092B-C50C-407E-A947-70E740481C1C}">
                <a14:useLocalDpi xmlns:a14="http://schemas.microsoft.com/office/drawing/2010/main" val="0"/>
              </a:ext>
            </a:extLst>
          </a:blip>
          <a:srcRect/>
          <a:stretch>
            <a:fillRect/>
          </a:stretch>
        </p:blipFill>
        <p:spPr bwMode="auto">
          <a:xfrm>
            <a:off x="542288" y="5455807"/>
            <a:ext cx="7900085" cy="484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1143" name="AutoShape 7">
            <a:extLst>
              <a:ext uri="{FF2B5EF4-FFF2-40B4-BE49-F238E27FC236}">
                <a16:creationId xmlns:a16="http://schemas.microsoft.com/office/drawing/2014/main" id="{974BB4DE-6985-473B-B954-84B291DA7579}"/>
              </a:ext>
            </a:extLst>
          </p:cNvPr>
          <p:cNvSpPr>
            <a:spLocks/>
          </p:cNvSpPr>
          <p:nvPr/>
        </p:nvSpPr>
        <p:spPr bwMode="auto">
          <a:xfrm rot="5400000">
            <a:off x="5070735" y="1859500"/>
            <a:ext cx="297966" cy="1751148"/>
          </a:xfrm>
          <a:prstGeom prst="rightBrace">
            <a:avLst>
              <a:gd name="adj1" fmla="val 49002"/>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endParaRPr lang="en-US" altLang="en-US" sz="1807"/>
          </a:p>
        </p:txBody>
      </p:sp>
      <p:sp>
        <p:nvSpPr>
          <p:cNvPr id="1371144" name="AutoShape 8">
            <a:extLst>
              <a:ext uri="{FF2B5EF4-FFF2-40B4-BE49-F238E27FC236}">
                <a16:creationId xmlns:a16="http://schemas.microsoft.com/office/drawing/2014/main" id="{989CBEB3-0EB5-4B95-ACA6-32E98EF48495}"/>
              </a:ext>
            </a:extLst>
          </p:cNvPr>
          <p:cNvSpPr>
            <a:spLocks/>
          </p:cNvSpPr>
          <p:nvPr/>
        </p:nvSpPr>
        <p:spPr bwMode="auto">
          <a:xfrm rot="5400000">
            <a:off x="5257960" y="3025073"/>
            <a:ext cx="380823" cy="3884713"/>
          </a:xfrm>
          <a:prstGeom prst="rightBrace">
            <a:avLst>
              <a:gd name="adj1" fmla="val 8505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endParaRPr lang="en-US" altLang="en-US" sz="1807"/>
          </a:p>
        </p:txBody>
      </p:sp>
      <p:sp>
        <p:nvSpPr>
          <p:cNvPr id="1371145" name="Text Box 9">
            <a:extLst>
              <a:ext uri="{FF2B5EF4-FFF2-40B4-BE49-F238E27FC236}">
                <a16:creationId xmlns:a16="http://schemas.microsoft.com/office/drawing/2014/main" id="{4172A899-0760-4E62-BC55-3B6BE308DB14}"/>
              </a:ext>
            </a:extLst>
          </p:cNvPr>
          <p:cNvSpPr txBox="1">
            <a:spLocks noChangeArrowheads="1"/>
          </p:cNvSpPr>
          <p:nvPr/>
        </p:nvSpPr>
        <p:spPr bwMode="auto">
          <a:xfrm>
            <a:off x="3593652" y="2868123"/>
            <a:ext cx="2602025" cy="40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lgn="ctr">
              <a:spcBef>
                <a:spcPct val="0"/>
              </a:spcBef>
              <a:buClrTx/>
              <a:buSzTx/>
              <a:buFontTx/>
              <a:buNone/>
            </a:pPr>
            <a:r>
              <a:rPr lang="en-US" altLang="en-US" sz="2007"/>
              <a:t>Projection of data point</a:t>
            </a:r>
          </a:p>
        </p:txBody>
      </p:sp>
      <p:sp>
        <p:nvSpPr>
          <p:cNvPr id="1371146" name="Text Box 10">
            <a:extLst>
              <a:ext uri="{FF2B5EF4-FFF2-40B4-BE49-F238E27FC236}">
                <a16:creationId xmlns:a16="http://schemas.microsoft.com/office/drawing/2014/main" id="{26400317-11A4-4BCA-9349-E6530A63300F}"/>
              </a:ext>
            </a:extLst>
          </p:cNvPr>
          <p:cNvSpPr txBox="1">
            <a:spLocks noChangeArrowheads="1"/>
          </p:cNvSpPr>
          <p:nvPr/>
        </p:nvSpPr>
        <p:spPr bwMode="auto">
          <a:xfrm>
            <a:off x="3859750" y="5059050"/>
            <a:ext cx="2860155" cy="40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US" altLang="en-US" sz="2007"/>
              <a:t>Covariance matrix of data</a:t>
            </a:r>
          </a:p>
        </p:txBody>
      </p:sp>
      <p:sp>
        <p:nvSpPr>
          <p:cNvPr id="1371147" name="Rectangle 11">
            <a:extLst>
              <a:ext uri="{FF2B5EF4-FFF2-40B4-BE49-F238E27FC236}">
                <a16:creationId xmlns:a16="http://schemas.microsoft.com/office/drawing/2014/main" id="{E2DE7F1F-9606-47CA-AC75-67DA28B9EA33}"/>
              </a:ext>
            </a:extLst>
          </p:cNvPr>
          <p:cNvSpPr>
            <a:spLocks noChangeArrowheads="1"/>
          </p:cNvSpPr>
          <p:nvPr/>
        </p:nvSpPr>
        <p:spPr bwMode="auto">
          <a:xfrm>
            <a:off x="319213" y="5882839"/>
            <a:ext cx="8746180" cy="648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buClrTx/>
              <a:buSzTx/>
              <a:buFontTx/>
              <a:buNone/>
            </a:pPr>
            <a:r>
              <a:rPr lang="en-US" altLang="en-US" sz="1807"/>
              <a:t>The direction that maximizes the variance is the eigenvector associated with the largest eigenvalue of </a:t>
            </a:r>
            <a:r>
              <a:rPr lang="el-GR" altLang="en-US" sz="1807"/>
              <a:t>Σ</a:t>
            </a:r>
          </a:p>
        </p:txBody>
      </p:sp>
      <p:sp>
        <p:nvSpPr>
          <p:cNvPr id="14348" name="Rectangle 12">
            <a:extLst>
              <a:ext uri="{FF2B5EF4-FFF2-40B4-BE49-F238E27FC236}">
                <a16:creationId xmlns:a16="http://schemas.microsoft.com/office/drawing/2014/main" id="{108310CD-2044-46C3-86F4-62C2F7A6FB66}"/>
              </a:ext>
            </a:extLst>
          </p:cNvPr>
          <p:cNvSpPr>
            <a:spLocks noChangeArrowheads="1"/>
          </p:cNvSpPr>
          <p:nvPr/>
        </p:nvSpPr>
        <p:spPr bwMode="auto">
          <a:xfrm>
            <a:off x="3506015" y="1596589"/>
            <a:ext cx="685163" cy="3043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lgn="ctr">
              <a:spcBef>
                <a:spcPct val="0"/>
              </a:spcBef>
              <a:buClrTx/>
              <a:buSzTx/>
              <a:buFontTx/>
              <a:buNone/>
            </a:pPr>
            <a:r>
              <a:rPr lang="en-US" altLang="en-US" sz="1807" i="1"/>
              <a:t>N</a:t>
            </a:r>
          </a:p>
        </p:txBody>
      </p:sp>
      <p:sp>
        <p:nvSpPr>
          <p:cNvPr id="1371149" name="Rectangle 13">
            <a:extLst>
              <a:ext uri="{FF2B5EF4-FFF2-40B4-BE49-F238E27FC236}">
                <a16:creationId xmlns:a16="http://schemas.microsoft.com/office/drawing/2014/main" id="{2835937C-D1C3-4F1B-B155-7CF511978C4C}"/>
              </a:ext>
            </a:extLst>
          </p:cNvPr>
          <p:cNvSpPr>
            <a:spLocks noChangeArrowheads="1"/>
          </p:cNvSpPr>
          <p:nvPr/>
        </p:nvSpPr>
        <p:spPr bwMode="auto">
          <a:xfrm>
            <a:off x="3582499" y="3500704"/>
            <a:ext cx="761646" cy="3059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lgn="ctr">
              <a:spcBef>
                <a:spcPct val="0"/>
              </a:spcBef>
              <a:buClrTx/>
              <a:buSzTx/>
              <a:buFontTx/>
              <a:buNone/>
            </a:pPr>
            <a:r>
              <a:rPr lang="en-US" altLang="en-US" sz="1807" i="1"/>
              <a:t>N</a:t>
            </a:r>
          </a:p>
        </p:txBody>
      </p:sp>
      <p:sp>
        <p:nvSpPr>
          <p:cNvPr id="14" name="TextBox 13">
            <a:extLst>
              <a:ext uri="{FF2B5EF4-FFF2-40B4-BE49-F238E27FC236}">
                <a16:creationId xmlns:a16="http://schemas.microsoft.com/office/drawing/2014/main" id="{A71A4ABF-29D9-4CDB-810E-D71983B2280A}"/>
              </a:ext>
            </a:extLst>
          </p:cNvPr>
          <p:cNvSpPr txBox="1">
            <a:spLocks noChangeArrowheads="1"/>
          </p:cNvSpPr>
          <p:nvPr/>
        </p:nvSpPr>
        <p:spPr bwMode="auto">
          <a:xfrm>
            <a:off x="3429532" y="4077515"/>
            <a:ext cx="463679" cy="307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US" altLang="en-US" sz="1405"/>
              <a:t>1/N</a:t>
            </a:r>
          </a:p>
        </p:txBody>
      </p:sp>
      <p:sp>
        <p:nvSpPr>
          <p:cNvPr id="17" name="Rectangle 16">
            <a:extLst>
              <a:ext uri="{FF2B5EF4-FFF2-40B4-BE49-F238E27FC236}">
                <a16:creationId xmlns:a16="http://schemas.microsoft.com/office/drawing/2014/main" id="{E77491CA-7CBF-401E-9F91-61C57D009CEE}"/>
              </a:ext>
            </a:extLst>
          </p:cNvPr>
          <p:cNvSpPr/>
          <p:nvPr/>
        </p:nvSpPr>
        <p:spPr>
          <a:xfrm>
            <a:off x="382949" y="1824446"/>
            <a:ext cx="2437904" cy="838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anchor="ctr"/>
          <a:lstStyle/>
          <a:p>
            <a:pPr algn="ctr">
              <a:defRPr/>
            </a:pPr>
            <a:r>
              <a:rPr lang="en-US" sz="3212" dirty="0">
                <a:solidFill>
                  <a:schemeClr val="tx1"/>
                </a:solidFill>
              </a:rPr>
              <a:t>Maximize</a:t>
            </a:r>
          </a:p>
        </p:txBody>
      </p:sp>
      <p:sp>
        <p:nvSpPr>
          <p:cNvPr id="14352" name="TextBox 18">
            <a:extLst>
              <a:ext uri="{FF2B5EF4-FFF2-40B4-BE49-F238E27FC236}">
                <a16:creationId xmlns:a16="http://schemas.microsoft.com/office/drawing/2014/main" id="{B3B8A2AB-B5ED-4625-958B-1C5A23CEA89D}"/>
              </a:ext>
            </a:extLst>
          </p:cNvPr>
          <p:cNvSpPr txBox="1">
            <a:spLocks noChangeArrowheads="1"/>
          </p:cNvSpPr>
          <p:nvPr/>
        </p:nvSpPr>
        <p:spPr bwMode="auto">
          <a:xfrm>
            <a:off x="6646609" y="2511201"/>
            <a:ext cx="2197301" cy="46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US" altLang="en-US" sz="2409"/>
              <a:t>subject to ||</a:t>
            </a:r>
            <a:r>
              <a:rPr lang="en-US" altLang="en-US" sz="2409" b="1"/>
              <a:t>u</a:t>
            </a:r>
            <a:r>
              <a:rPr lang="en-US" altLang="en-US" sz="2409"/>
              <a:t>||=1</a:t>
            </a:r>
          </a:p>
        </p:txBody>
      </p:sp>
    </p:spTree>
    <p:custDataLst>
      <p:tags r:id="rId1"/>
    </p:custDataLst>
  </p:cSld>
  <p:clrMapOvr>
    <a:masterClrMapping/>
  </p:clrMapOvr>
  <p:transition spd="med" advTm="43909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11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7114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3711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7114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71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7114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7114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3711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1143" grpId="0" animBg="1"/>
      <p:bldP spid="1371144" grpId="0" animBg="1"/>
      <p:bldP spid="1371145" grpId="0"/>
      <p:bldP spid="1371146" grpId="0"/>
      <p:bldP spid="1371149" grpId="0" animBg="1"/>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351365"/>
      </p:ext>
    </p:extLst>
  </p:cSld>
  <p:clrMapOvr>
    <a:masterClrMapping/>
  </p:clrMapOvr>
  <p:transition spd="med" advTm="393439"/>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42630D8-675B-4217-A228-EBEED9EE84D3}"/>
              </a:ext>
            </a:extLst>
          </p:cNvPr>
          <p:cNvSpPr>
            <a:spLocks noGrp="1"/>
          </p:cNvSpPr>
          <p:nvPr>
            <p:ph type="title"/>
          </p:nvPr>
        </p:nvSpPr>
        <p:spPr/>
        <p:txBody>
          <a:bodyPr/>
          <a:lstStyle/>
          <a:p>
            <a:pPr algn="ctr"/>
            <a:r>
              <a:rPr lang="en-US" altLang="en-US" dirty="0"/>
              <a:t>Implementation Issue </a:t>
            </a:r>
          </a:p>
        </p:txBody>
      </p:sp>
      <p:sp>
        <p:nvSpPr>
          <p:cNvPr id="3" name="Content Placeholder 2">
            <a:extLst>
              <a:ext uri="{FF2B5EF4-FFF2-40B4-BE49-F238E27FC236}">
                <a16:creationId xmlns:a16="http://schemas.microsoft.com/office/drawing/2014/main" id="{15B8A6CA-285D-4988-BFC6-C9CD5CF345D3}"/>
              </a:ext>
            </a:extLst>
          </p:cNvPr>
          <p:cNvSpPr>
            <a:spLocks noGrp="1"/>
          </p:cNvSpPr>
          <p:nvPr>
            <p:ph idx="1"/>
          </p:nvPr>
        </p:nvSpPr>
        <p:spPr>
          <a:xfrm>
            <a:off x="457200" y="1344358"/>
            <a:ext cx="8229600" cy="5257800"/>
          </a:xfrm>
        </p:spPr>
        <p:txBody>
          <a:bodyPr>
            <a:normAutofit fontScale="92500"/>
          </a:bodyPr>
          <a:lstStyle/>
          <a:p>
            <a:pPr>
              <a:lnSpc>
                <a:spcPct val="90000"/>
              </a:lnSpc>
            </a:pPr>
            <a:endParaRPr lang="en-US" altLang="en-US" dirty="0"/>
          </a:p>
          <a:p>
            <a:pPr>
              <a:lnSpc>
                <a:spcPct val="90000"/>
              </a:lnSpc>
            </a:pPr>
            <a:r>
              <a:rPr lang="en-US" altLang="en-US" dirty="0"/>
              <a:t>Covariance matrix is huge (</a:t>
            </a:r>
            <a:r>
              <a:rPr lang="en-US" altLang="zh-CN" dirty="0"/>
              <a:t>d</a:t>
            </a:r>
            <a:r>
              <a:rPr lang="en-US" altLang="en-US" baseline="30000" dirty="0"/>
              <a:t>2</a:t>
            </a:r>
            <a:r>
              <a:rPr lang="en-US" altLang="en-US" dirty="0"/>
              <a:t> for </a:t>
            </a:r>
            <a:r>
              <a:rPr lang="en-US" altLang="zh-CN" dirty="0"/>
              <a:t>d</a:t>
            </a:r>
            <a:r>
              <a:rPr lang="en-US" altLang="en-US" dirty="0"/>
              <a:t> dimensions)</a:t>
            </a:r>
          </a:p>
          <a:p>
            <a:pPr>
              <a:lnSpc>
                <a:spcPct val="90000"/>
              </a:lnSpc>
            </a:pPr>
            <a:endParaRPr lang="en-US" altLang="en-US" dirty="0"/>
          </a:p>
          <a:p>
            <a:pPr>
              <a:lnSpc>
                <a:spcPct val="90000"/>
              </a:lnSpc>
            </a:pPr>
            <a:r>
              <a:rPr lang="en-US" altLang="en-US" dirty="0"/>
              <a:t>But typically # examples &lt;&lt; </a:t>
            </a:r>
            <a:r>
              <a:rPr lang="en-US" altLang="zh-CN" dirty="0"/>
              <a:t>d</a:t>
            </a:r>
            <a:endParaRPr lang="en-US" altLang="en-US" dirty="0"/>
          </a:p>
          <a:p>
            <a:pPr>
              <a:lnSpc>
                <a:spcPct val="90000"/>
              </a:lnSpc>
            </a:pPr>
            <a:endParaRPr lang="en-US" altLang="en-US" dirty="0"/>
          </a:p>
          <a:p>
            <a:pPr>
              <a:lnSpc>
                <a:spcPct val="90000"/>
              </a:lnSpc>
            </a:pPr>
            <a:r>
              <a:rPr lang="en-US" altLang="en-US" dirty="0"/>
              <a:t>Simple trick</a:t>
            </a:r>
          </a:p>
          <a:p>
            <a:pPr lvl="1">
              <a:lnSpc>
                <a:spcPct val="90000"/>
              </a:lnSpc>
            </a:pPr>
            <a:r>
              <a:rPr lang="en-US" altLang="en-US" b="1" dirty="0"/>
              <a:t>X</a:t>
            </a:r>
            <a:r>
              <a:rPr lang="en-US" altLang="en-US" dirty="0"/>
              <a:t> is matrix of </a:t>
            </a:r>
            <a:r>
              <a:rPr lang="en-US" altLang="en-US" dirty="0" err="1"/>
              <a:t>centralised</a:t>
            </a:r>
            <a:r>
              <a:rPr lang="en-US" altLang="en-US" dirty="0"/>
              <a:t> training data (each row is an observation)</a:t>
            </a:r>
            <a:endParaRPr lang="en-US" altLang="en-US" b="1" dirty="0"/>
          </a:p>
          <a:p>
            <a:pPr lvl="1">
              <a:lnSpc>
                <a:spcPct val="90000"/>
              </a:lnSpc>
            </a:pPr>
            <a:r>
              <a:rPr lang="en-US" altLang="en-US" dirty="0"/>
              <a:t>Solve for eigenvectors </a:t>
            </a:r>
            <a:r>
              <a:rPr lang="en-US" altLang="en-US" b="1" dirty="0"/>
              <a:t>u</a:t>
            </a:r>
            <a:r>
              <a:rPr lang="en-US" altLang="en-US" dirty="0"/>
              <a:t> of </a:t>
            </a:r>
            <a:r>
              <a:rPr lang="en-US" altLang="en-US" b="1" dirty="0"/>
              <a:t>XX</a:t>
            </a:r>
            <a:r>
              <a:rPr lang="en-US" altLang="en-US" baseline="30000" dirty="0"/>
              <a:t>T</a:t>
            </a:r>
            <a:r>
              <a:rPr lang="en-US" altLang="en-US" dirty="0"/>
              <a:t> instead of </a:t>
            </a:r>
            <a:r>
              <a:rPr lang="en-US" altLang="en-US" b="1" dirty="0"/>
              <a:t>X</a:t>
            </a:r>
            <a:r>
              <a:rPr lang="en-US" altLang="en-US" baseline="30000" dirty="0"/>
              <a:t>T</a:t>
            </a:r>
            <a:r>
              <a:rPr lang="en-US" altLang="en-US" b="1" dirty="0"/>
              <a:t>X</a:t>
            </a:r>
          </a:p>
          <a:p>
            <a:pPr lvl="1">
              <a:lnSpc>
                <a:spcPct val="90000"/>
              </a:lnSpc>
            </a:pPr>
            <a:r>
              <a:rPr lang="en-US" altLang="en-US" dirty="0"/>
              <a:t>Then </a:t>
            </a:r>
            <a:r>
              <a:rPr lang="en-US" altLang="en-US" b="1" dirty="0" err="1"/>
              <a:t>X</a:t>
            </a:r>
            <a:r>
              <a:rPr lang="en-US" altLang="en-US" baseline="30000" dirty="0" err="1"/>
              <a:t>T</a:t>
            </a:r>
            <a:r>
              <a:rPr lang="en-US" altLang="en-US" b="1" dirty="0" err="1"/>
              <a:t>u</a:t>
            </a:r>
            <a:r>
              <a:rPr lang="en-US" altLang="en-US" dirty="0"/>
              <a:t> is eigenvector of covariance </a:t>
            </a:r>
            <a:r>
              <a:rPr lang="en-US" altLang="en-US" b="1" dirty="0"/>
              <a:t>X</a:t>
            </a:r>
            <a:r>
              <a:rPr lang="en-US" altLang="en-US" baseline="30000" dirty="0"/>
              <a:t>T</a:t>
            </a:r>
            <a:r>
              <a:rPr lang="en-US" altLang="en-US" b="1" dirty="0"/>
              <a:t>X</a:t>
            </a:r>
          </a:p>
          <a:p>
            <a:pPr lvl="1">
              <a:lnSpc>
                <a:spcPct val="90000"/>
              </a:lnSpc>
            </a:pPr>
            <a:r>
              <a:rPr lang="en-US" altLang="en-US" dirty="0"/>
              <a:t>May need to normalize (to get unit length vector)</a:t>
            </a:r>
          </a:p>
        </p:txBody>
      </p:sp>
    </p:spTree>
    <p:custDataLst>
      <p:tags r:id="rId1"/>
    </p:custDataLst>
  </p:cSld>
  <p:clrMapOvr>
    <a:masterClrMapping/>
  </p:clrMapOvr>
  <p:transition spd="med" advTm="225887"/>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3">
            <a:extLst>
              <a:ext uri="{FF2B5EF4-FFF2-40B4-BE49-F238E27FC236}">
                <a16:creationId xmlns:a16="http://schemas.microsoft.com/office/drawing/2014/main" id="{537925C2-9CDB-4B42-9CF4-9405C2AF806F}"/>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1464867" y="1550381"/>
            <a:ext cx="4214547" cy="4571468"/>
          </a:xfrm>
        </p:spPr>
      </p:pic>
      <p:grpSp>
        <p:nvGrpSpPr>
          <p:cNvPr id="2" name="Group 4">
            <a:extLst>
              <a:ext uri="{FF2B5EF4-FFF2-40B4-BE49-F238E27FC236}">
                <a16:creationId xmlns:a16="http://schemas.microsoft.com/office/drawing/2014/main" id="{BCF05EA4-5A2B-4ADE-B1D6-2F7641A73E77}"/>
              </a:ext>
            </a:extLst>
          </p:cNvPr>
          <p:cNvGrpSpPr>
            <a:grpSpLocks/>
          </p:cNvGrpSpPr>
          <p:nvPr/>
        </p:nvGrpSpPr>
        <p:grpSpPr bwMode="auto">
          <a:xfrm>
            <a:off x="2220140" y="2312026"/>
            <a:ext cx="5463774" cy="2590871"/>
            <a:chOff x="2160" y="1728"/>
            <a:chExt cx="3444" cy="1632"/>
          </a:xfrm>
        </p:grpSpPr>
        <p:sp>
          <p:nvSpPr>
            <p:cNvPr id="17416" name="Line 5">
              <a:extLst>
                <a:ext uri="{FF2B5EF4-FFF2-40B4-BE49-F238E27FC236}">
                  <a16:creationId xmlns:a16="http://schemas.microsoft.com/office/drawing/2014/main" id="{D61F223E-C01A-427C-A575-140FF46868B1}"/>
                </a:ext>
              </a:extLst>
            </p:cNvPr>
            <p:cNvSpPr>
              <a:spLocks noChangeShapeType="1"/>
            </p:cNvSpPr>
            <p:nvPr/>
          </p:nvSpPr>
          <p:spPr bwMode="auto">
            <a:xfrm flipV="1">
              <a:off x="2160" y="1920"/>
              <a:ext cx="1824" cy="144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7"/>
            </a:p>
          </p:txBody>
        </p:sp>
        <p:sp>
          <p:nvSpPr>
            <p:cNvPr id="17417" name="Text Box 6">
              <a:extLst>
                <a:ext uri="{FF2B5EF4-FFF2-40B4-BE49-F238E27FC236}">
                  <a16:creationId xmlns:a16="http://schemas.microsoft.com/office/drawing/2014/main" id="{E4931E11-7562-43EA-88B8-20DB7E700C5A}"/>
                </a:ext>
              </a:extLst>
            </p:cNvPr>
            <p:cNvSpPr txBox="1">
              <a:spLocks noChangeArrowheads="1"/>
            </p:cNvSpPr>
            <p:nvPr/>
          </p:nvSpPr>
          <p:spPr bwMode="auto">
            <a:xfrm>
              <a:off x="4320" y="1728"/>
              <a:ext cx="1284" cy="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US" altLang="en-US" sz="2409"/>
                <a:t>1st Principal </a:t>
              </a:r>
            </a:p>
            <a:p>
              <a:pPr>
                <a:spcBef>
                  <a:spcPct val="0"/>
                </a:spcBef>
                <a:buClrTx/>
                <a:buSzTx/>
                <a:buFontTx/>
                <a:buNone/>
              </a:pPr>
              <a:r>
                <a:rPr lang="en-US" altLang="en-US" sz="2409"/>
                <a:t>Component, </a:t>
              </a:r>
              <a:r>
                <a:rPr lang="en-GB" altLang="en-US" sz="2409">
                  <a:solidFill>
                    <a:schemeClr val="accent2"/>
                  </a:solidFill>
                </a:rPr>
                <a:t>y</a:t>
              </a:r>
              <a:r>
                <a:rPr lang="en-GB" altLang="en-US" sz="2409" baseline="-25000">
                  <a:solidFill>
                    <a:schemeClr val="accent2"/>
                  </a:solidFill>
                </a:rPr>
                <a:t>1</a:t>
              </a:r>
              <a:endParaRPr lang="en-US" altLang="en-US" sz="2409" baseline="-25000">
                <a:solidFill>
                  <a:schemeClr val="accent2"/>
                </a:solidFill>
              </a:endParaRPr>
            </a:p>
          </p:txBody>
        </p:sp>
      </p:grpSp>
      <p:sp>
        <p:nvSpPr>
          <p:cNvPr id="10246" name="Line 8">
            <a:extLst>
              <a:ext uri="{FF2B5EF4-FFF2-40B4-BE49-F238E27FC236}">
                <a16:creationId xmlns:a16="http://schemas.microsoft.com/office/drawing/2014/main" id="{B3D83420-4B9C-48A7-98D0-BE536EC9B275}"/>
              </a:ext>
            </a:extLst>
          </p:cNvPr>
          <p:cNvSpPr>
            <a:spLocks noChangeShapeType="1"/>
          </p:cNvSpPr>
          <p:nvPr/>
        </p:nvSpPr>
        <p:spPr bwMode="auto">
          <a:xfrm flipH="1" flipV="1">
            <a:off x="3415191" y="3284001"/>
            <a:ext cx="723404" cy="809448"/>
          </a:xfrm>
          <a:prstGeom prst="line">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7"/>
          </a:p>
        </p:txBody>
      </p:sp>
      <p:sp>
        <p:nvSpPr>
          <p:cNvPr id="17413" name="Title 1">
            <a:extLst>
              <a:ext uri="{FF2B5EF4-FFF2-40B4-BE49-F238E27FC236}">
                <a16:creationId xmlns:a16="http://schemas.microsoft.com/office/drawing/2014/main" id="{FA393A73-1D2C-49CE-8DF5-5EE807DE0F00}"/>
              </a:ext>
            </a:extLst>
          </p:cNvPr>
          <p:cNvSpPr>
            <a:spLocks noGrp="1"/>
          </p:cNvSpPr>
          <p:nvPr>
            <p:ph type="title"/>
          </p:nvPr>
        </p:nvSpPr>
        <p:spPr>
          <a:xfrm>
            <a:off x="889650" y="262912"/>
            <a:ext cx="7801294" cy="718624"/>
          </a:xfrm>
        </p:spPr>
        <p:txBody>
          <a:bodyPr>
            <a:normAutofit fontScale="90000"/>
          </a:bodyPr>
          <a:lstStyle/>
          <a:p>
            <a:pPr algn="ctr"/>
            <a:r>
              <a:rPr lang="en-US" altLang="en-US" b="1"/>
              <a:t>Principal Component Analysis</a:t>
            </a:r>
            <a:endParaRPr lang="en-GB" altLang="en-US" b="1"/>
          </a:p>
        </p:txBody>
      </p:sp>
      <p:sp>
        <p:nvSpPr>
          <p:cNvPr id="10" name="Text Box 9">
            <a:extLst>
              <a:ext uri="{FF2B5EF4-FFF2-40B4-BE49-F238E27FC236}">
                <a16:creationId xmlns:a16="http://schemas.microsoft.com/office/drawing/2014/main" id="{F24A0AC7-7682-4284-A671-CB61B2EE29B1}"/>
              </a:ext>
            </a:extLst>
          </p:cNvPr>
          <p:cNvSpPr txBox="1">
            <a:spLocks noChangeArrowheads="1"/>
          </p:cNvSpPr>
          <p:nvPr/>
        </p:nvSpPr>
        <p:spPr bwMode="auto">
          <a:xfrm>
            <a:off x="1969976" y="2128785"/>
            <a:ext cx="2037960" cy="833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US" altLang="en-US" sz="2409"/>
              <a:t>2nd Principal </a:t>
            </a:r>
          </a:p>
          <a:p>
            <a:pPr>
              <a:spcBef>
                <a:spcPct val="0"/>
              </a:spcBef>
              <a:buClrTx/>
              <a:buSzTx/>
              <a:buFontTx/>
              <a:buNone/>
            </a:pPr>
            <a:r>
              <a:rPr lang="en-US" altLang="en-US" sz="2409"/>
              <a:t>Component, </a:t>
            </a:r>
            <a:r>
              <a:rPr lang="en-GB" altLang="en-US" sz="2409">
                <a:solidFill>
                  <a:schemeClr val="accent2"/>
                </a:solidFill>
              </a:rPr>
              <a:t>y</a:t>
            </a:r>
            <a:r>
              <a:rPr lang="en-GB" altLang="en-US" sz="2409" baseline="-25000">
                <a:solidFill>
                  <a:schemeClr val="accent2"/>
                </a:solidFill>
              </a:rPr>
              <a:t>2</a:t>
            </a:r>
            <a:endParaRPr lang="en-US" altLang="en-US" sz="2409" baseline="-25000">
              <a:solidFill>
                <a:schemeClr val="accent2"/>
              </a:solidFill>
            </a:endParaRPr>
          </a:p>
        </p:txBody>
      </p:sp>
      <p:sp>
        <p:nvSpPr>
          <p:cNvPr id="17415" name="TextBox 1">
            <a:extLst>
              <a:ext uri="{FF2B5EF4-FFF2-40B4-BE49-F238E27FC236}">
                <a16:creationId xmlns:a16="http://schemas.microsoft.com/office/drawing/2014/main" id="{4C5F4166-C5D2-425D-AAB4-1A9171857FD0}"/>
              </a:ext>
            </a:extLst>
          </p:cNvPr>
          <p:cNvSpPr txBox="1">
            <a:spLocks noChangeArrowheads="1"/>
          </p:cNvSpPr>
          <p:nvPr/>
        </p:nvSpPr>
        <p:spPr bwMode="auto">
          <a:xfrm>
            <a:off x="1109540" y="6031025"/>
            <a:ext cx="5833442"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b="1"/>
              <a:t>The </a:t>
            </a:r>
            <a:r>
              <a:rPr lang="en-GB" altLang="en-US" sz="2409" b="1">
                <a:solidFill>
                  <a:srgbClr val="FF0000"/>
                </a:solidFill>
              </a:rPr>
              <a:t>meaning</a:t>
            </a:r>
            <a:r>
              <a:rPr lang="en-GB" altLang="en-US" sz="2409" b="1"/>
              <a:t> of directions  -- Eigen vectors</a:t>
            </a:r>
          </a:p>
        </p:txBody>
      </p:sp>
    </p:spTree>
    <p:custDataLst>
      <p:tags r:id="rId1"/>
    </p:custDataLst>
  </p:cSld>
  <p:clrMapOvr>
    <a:masterClrMapping/>
  </p:clrMapOvr>
  <p:transition spd="med" advTm="8424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B69D49D2-7A97-409D-8151-7750BD6BFC6B}"/>
              </a:ext>
            </a:extLst>
          </p:cNvPr>
          <p:cNvSpPr>
            <a:spLocks noGrp="1" noChangeArrowheads="1"/>
          </p:cNvSpPr>
          <p:nvPr>
            <p:ph type="title"/>
          </p:nvPr>
        </p:nvSpPr>
        <p:spPr>
          <a:xfrm>
            <a:off x="459432" y="248571"/>
            <a:ext cx="8225138" cy="677196"/>
          </a:xfrm>
        </p:spPr>
        <p:txBody>
          <a:bodyPr>
            <a:normAutofit fontScale="90000"/>
          </a:bodyPr>
          <a:lstStyle/>
          <a:p>
            <a:pPr algn="ctr"/>
            <a:r>
              <a:rPr lang="en-US" altLang="en-US" b="1"/>
              <a:t>PCA Scores</a:t>
            </a:r>
          </a:p>
        </p:txBody>
      </p:sp>
      <p:pic>
        <p:nvPicPr>
          <p:cNvPr id="19459" name="Picture 3">
            <a:extLst>
              <a:ext uri="{FF2B5EF4-FFF2-40B4-BE49-F238E27FC236}">
                <a16:creationId xmlns:a16="http://schemas.microsoft.com/office/drawing/2014/main" id="{737364D8-2D68-4450-99DF-AEDBCF8D04AA}"/>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2451184" y="1550381"/>
            <a:ext cx="4216140" cy="4571468"/>
          </a:xfrm>
        </p:spPr>
      </p:pic>
      <p:sp>
        <p:nvSpPr>
          <p:cNvPr id="1891332" name="AutoShape 4">
            <a:extLst>
              <a:ext uri="{FF2B5EF4-FFF2-40B4-BE49-F238E27FC236}">
                <a16:creationId xmlns:a16="http://schemas.microsoft.com/office/drawing/2014/main" id="{9C4A5A86-5017-4442-B28D-1CB8AE4B862D}"/>
              </a:ext>
            </a:extLst>
          </p:cNvPr>
          <p:cNvSpPr>
            <a:spLocks noChangeArrowheads="1"/>
          </p:cNvSpPr>
          <p:nvPr/>
        </p:nvSpPr>
        <p:spPr bwMode="auto">
          <a:xfrm>
            <a:off x="4965571" y="2774113"/>
            <a:ext cx="76483" cy="76483"/>
          </a:xfrm>
          <a:prstGeom prst="octagon">
            <a:avLst>
              <a:gd name="adj" fmla="val 29287"/>
            </a:avLst>
          </a:prstGeom>
          <a:solidFill>
            <a:schemeClr val="accent1"/>
          </a:solidFill>
          <a:ln w="9525">
            <a:solidFill>
              <a:schemeClr val="tx1"/>
            </a:solidFill>
            <a:miter lim="800000"/>
            <a:headEnd/>
            <a:tailEnd/>
          </a:ln>
        </p:spPr>
        <p:txBody>
          <a:bodyPr wrap="none" lIns="91413" tIns="45706" rIns="91413" bIns="45706"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endParaRPr lang="en-US" altLang="en-US" sz="1807"/>
          </a:p>
        </p:txBody>
      </p:sp>
      <p:grpSp>
        <p:nvGrpSpPr>
          <p:cNvPr id="2" name="Group 5">
            <a:extLst>
              <a:ext uri="{FF2B5EF4-FFF2-40B4-BE49-F238E27FC236}">
                <a16:creationId xmlns:a16="http://schemas.microsoft.com/office/drawing/2014/main" id="{CF207E78-EA02-41FE-9BBF-5A662081E5FB}"/>
              </a:ext>
            </a:extLst>
          </p:cNvPr>
          <p:cNvGrpSpPr>
            <a:grpSpLocks/>
          </p:cNvGrpSpPr>
          <p:nvPr/>
        </p:nvGrpSpPr>
        <p:grpSpPr bwMode="auto">
          <a:xfrm>
            <a:off x="2796951" y="2343894"/>
            <a:ext cx="2168620" cy="509888"/>
            <a:chOff x="1200" y="1841"/>
            <a:chExt cx="1872" cy="321"/>
          </a:xfrm>
        </p:grpSpPr>
        <p:sp>
          <p:nvSpPr>
            <p:cNvPr id="19474" name="Line 6">
              <a:extLst>
                <a:ext uri="{FF2B5EF4-FFF2-40B4-BE49-F238E27FC236}">
                  <a16:creationId xmlns:a16="http://schemas.microsoft.com/office/drawing/2014/main" id="{88900733-8933-44A3-A5B1-53147EB33573}"/>
                </a:ext>
              </a:extLst>
            </p:cNvPr>
            <p:cNvSpPr>
              <a:spLocks noChangeShapeType="1"/>
            </p:cNvSpPr>
            <p:nvPr/>
          </p:nvSpPr>
          <p:spPr bwMode="auto">
            <a:xfrm flipV="1">
              <a:off x="1200" y="2160"/>
              <a:ext cx="1872" cy="2"/>
            </a:xfrm>
            <a:prstGeom prst="line">
              <a:avLst/>
            </a:prstGeom>
            <a:noFill/>
            <a:ln w="9525">
              <a:solidFill>
                <a:schemeClr val="accent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807"/>
            </a:p>
          </p:txBody>
        </p:sp>
        <p:sp>
          <p:nvSpPr>
            <p:cNvPr id="19475" name="Text Box 7">
              <a:extLst>
                <a:ext uri="{FF2B5EF4-FFF2-40B4-BE49-F238E27FC236}">
                  <a16:creationId xmlns:a16="http://schemas.microsoft.com/office/drawing/2014/main" id="{59C14449-8F35-421E-94AB-CE811FEFFFC6}"/>
                </a:ext>
              </a:extLst>
            </p:cNvPr>
            <p:cNvSpPr txBox="1">
              <a:spLocks noChangeArrowheads="1"/>
            </p:cNvSpPr>
            <p:nvPr/>
          </p:nvSpPr>
          <p:spPr bwMode="auto">
            <a:xfrm>
              <a:off x="1200" y="1841"/>
              <a:ext cx="41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i="1">
                  <a:solidFill>
                    <a:schemeClr val="hlink"/>
                  </a:solidFill>
                </a:rPr>
                <a:t>x</a:t>
              </a:r>
              <a:r>
                <a:rPr lang="en-GB" altLang="en-US" sz="2409" i="1" baseline="-25000">
                  <a:solidFill>
                    <a:schemeClr val="hlink"/>
                  </a:solidFill>
                </a:rPr>
                <a:t>i2</a:t>
              </a:r>
              <a:endParaRPr lang="en-US" altLang="en-US" sz="2409" baseline="-25000">
                <a:solidFill>
                  <a:schemeClr val="hlink"/>
                </a:solidFill>
              </a:endParaRPr>
            </a:p>
          </p:txBody>
        </p:sp>
      </p:grpSp>
      <p:grpSp>
        <p:nvGrpSpPr>
          <p:cNvPr id="3" name="Group 8">
            <a:extLst>
              <a:ext uri="{FF2B5EF4-FFF2-40B4-BE49-F238E27FC236}">
                <a16:creationId xmlns:a16="http://schemas.microsoft.com/office/drawing/2014/main" id="{EB0E489B-FC57-450E-B9D7-8977B83B03FB}"/>
              </a:ext>
            </a:extLst>
          </p:cNvPr>
          <p:cNvGrpSpPr>
            <a:grpSpLocks/>
          </p:cNvGrpSpPr>
          <p:nvPr/>
        </p:nvGrpSpPr>
        <p:grpSpPr bwMode="auto">
          <a:xfrm>
            <a:off x="4812604" y="2850596"/>
            <a:ext cx="482800" cy="3054550"/>
            <a:chOff x="2976" y="2160"/>
            <a:chExt cx="304" cy="1924"/>
          </a:xfrm>
        </p:grpSpPr>
        <p:sp>
          <p:nvSpPr>
            <p:cNvPr id="19472" name="Line 9">
              <a:extLst>
                <a:ext uri="{FF2B5EF4-FFF2-40B4-BE49-F238E27FC236}">
                  <a16:creationId xmlns:a16="http://schemas.microsoft.com/office/drawing/2014/main" id="{2CF65F5B-1F94-43E1-A737-4F67892D4648}"/>
                </a:ext>
              </a:extLst>
            </p:cNvPr>
            <p:cNvSpPr>
              <a:spLocks noChangeShapeType="1"/>
            </p:cNvSpPr>
            <p:nvPr/>
          </p:nvSpPr>
          <p:spPr bwMode="auto">
            <a:xfrm>
              <a:off x="3072" y="2160"/>
              <a:ext cx="0" cy="1728"/>
            </a:xfrm>
            <a:prstGeom prst="line">
              <a:avLst/>
            </a:prstGeom>
            <a:noFill/>
            <a:ln w="9525">
              <a:solidFill>
                <a:schemeClr val="tx2"/>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807"/>
            </a:p>
          </p:txBody>
        </p:sp>
        <p:sp>
          <p:nvSpPr>
            <p:cNvPr id="19473" name="Text Box 10">
              <a:extLst>
                <a:ext uri="{FF2B5EF4-FFF2-40B4-BE49-F238E27FC236}">
                  <a16:creationId xmlns:a16="http://schemas.microsoft.com/office/drawing/2014/main" id="{BB95DE88-647E-4B70-8D9B-5E5DCA98A286}"/>
                </a:ext>
              </a:extLst>
            </p:cNvPr>
            <p:cNvSpPr txBox="1">
              <a:spLocks noChangeArrowheads="1"/>
            </p:cNvSpPr>
            <p:nvPr/>
          </p:nvSpPr>
          <p:spPr bwMode="auto">
            <a:xfrm>
              <a:off x="2976" y="3792"/>
              <a:ext cx="304"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i="1">
                  <a:solidFill>
                    <a:schemeClr val="hlink"/>
                  </a:solidFill>
                </a:rPr>
                <a:t>x</a:t>
              </a:r>
              <a:r>
                <a:rPr lang="en-GB" altLang="en-US" sz="2409" i="1" baseline="-25000">
                  <a:solidFill>
                    <a:schemeClr val="hlink"/>
                  </a:solidFill>
                </a:rPr>
                <a:t>i1</a:t>
              </a:r>
              <a:endParaRPr lang="en-US" altLang="en-US" sz="2409" baseline="-25000">
                <a:solidFill>
                  <a:schemeClr val="hlink"/>
                </a:solidFill>
              </a:endParaRPr>
            </a:p>
          </p:txBody>
        </p:sp>
      </p:grpSp>
      <p:sp>
        <p:nvSpPr>
          <p:cNvPr id="1891339" name="Line 11">
            <a:extLst>
              <a:ext uri="{FF2B5EF4-FFF2-40B4-BE49-F238E27FC236}">
                <a16:creationId xmlns:a16="http://schemas.microsoft.com/office/drawing/2014/main" id="{F893A9EA-9471-40B0-B63E-33EFFEAA457B}"/>
              </a:ext>
            </a:extLst>
          </p:cNvPr>
          <p:cNvSpPr>
            <a:spLocks noChangeShapeType="1"/>
          </p:cNvSpPr>
          <p:nvPr/>
        </p:nvSpPr>
        <p:spPr bwMode="auto">
          <a:xfrm flipV="1">
            <a:off x="3289313" y="2546256"/>
            <a:ext cx="2895210" cy="2286532"/>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1413" tIns="45706" rIns="91413" bIns="45706" anchor="ctr"/>
          <a:lstStyle/>
          <a:p>
            <a:endParaRPr lang="en-US" sz="1807"/>
          </a:p>
        </p:txBody>
      </p:sp>
      <p:sp>
        <p:nvSpPr>
          <p:cNvPr id="1891340" name="Line 12">
            <a:extLst>
              <a:ext uri="{FF2B5EF4-FFF2-40B4-BE49-F238E27FC236}">
                <a16:creationId xmlns:a16="http://schemas.microsoft.com/office/drawing/2014/main" id="{55C00CF8-DE69-498A-A551-DAD38B640D3A}"/>
              </a:ext>
            </a:extLst>
          </p:cNvPr>
          <p:cNvSpPr>
            <a:spLocks noChangeShapeType="1"/>
          </p:cNvSpPr>
          <p:nvPr/>
        </p:nvSpPr>
        <p:spPr bwMode="auto">
          <a:xfrm flipH="1" flipV="1">
            <a:off x="4127442" y="2927079"/>
            <a:ext cx="1676258" cy="1829225"/>
          </a:xfrm>
          <a:prstGeom prst="line">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lIns="91413" tIns="45706" rIns="91413" bIns="45706" anchor="ctr"/>
          <a:lstStyle/>
          <a:p>
            <a:endParaRPr lang="en-US" sz="1807"/>
          </a:p>
        </p:txBody>
      </p:sp>
      <p:grpSp>
        <p:nvGrpSpPr>
          <p:cNvPr id="4" name="Group 13">
            <a:extLst>
              <a:ext uri="{FF2B5EF4-FFF2-40B4-BE49-F238E27FC236}">
                <a16:creationId xmlns:a16="http://schemas.microsoft.com/office/drawing/2014/main" id="{FB288970-3DF1-4C30-AC28-84910A53CC3C}"/>
              </a:ext>
            </a:extLst>
          </p:cNvPr>
          <p:cNvGrpSpPr>
            <a:grpSpLocks/>
          </p:cNvGrpSpPr>
          <p:nvPr/>
        </p:nvGrpSpPr>
        <p:grpSpPr bwMode="auto">
          <a:xfrm>
            <a:off x="4280408" y="2622739"/>
            <a:ext cx="685163" cy="685163"/>
            <a:chOff x="2640" y="2016"/>
            <a:chExt cx="432" cy="432"/>
          </a:xfrm>
        </p:grpSpPr>
        <p:sp>
          <p:nvSpPr>
            <p:cNvPr id="19470" name="Line 14">
              <a:extLst>
                <a:ext uri="{FF2B5EF4-FFF2-40B4-BE49-F238E27FC236}">
                  <a16:creationId xmlns:a16="http://schemas.microsoft.com/office/drawing/2014/main" id="{A54623E8-3120-4083-857E-88302BDF7E76}"/>
                </a:ext>
              </a:extLst>
            </p:cNvPr>
            <p:cNvSpPr>
              <a:spLocks noChangeShapeType="1"/>
            </p:cNvSpPr>
            <p:nvPr/>
          </p:nvSpPr>
          <p:spPr bwMode="auto">
            <a:xfrm flipH="1">
              <a:off x="2736" y="2160"/>
              <a:ext cx="336" cy="288"/>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807"/>
            </a:p>
          </p:txBody>
        </p:sp>
        <p:sp>
          <p:nvSpPr>
            <p:cNvPr id="19471" name="Rectangle 15">
              <a:extLst>
                <a:ext uri="{FF2B5EF4-FFF2-40B4-BE49-F238E27FC236}">
                  <a16:creationId xmlns:a16="http://schemas.microsoft.com/office/drawing/2014/main" id="{00DEFEFC-03E1-46F9-959C-025E16D7F9C2}"/>
                </a:ext>
              </a:extLst>
            </p:cNvPr>
            <p:cNvSpPr>
              <a:spLocks noChangeArrowheads="1"/>
            </p:cNvSpPr>
            <p:nvPr/>
          </p:nvSpPr>
          <p:spPr bwMode="auto">
            <a:xfrm>
              <a:off x="2640" y="2016"/>
              <a:ext cx="33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i="1">
                  <a:solidFill>
                    <a:schemeClr val="accent2"/>
                  </a:solidFill>
                </a:rPr>
                <a:t>y</a:t>
              </a:r>
              <a:r>
                <a:rPr lang="en-GB" altLang="en-US" sz="2409" i="1" baseline="-25000">
                  <a:solidFill>
                    <a:schemeClr val="accent2"/>
                  </a:solidFill>
                </a:rPr>
                <a:t>i,2</a:t>
              </a:r>
              <a:endParaRPr lang="en-US" altLang="en-US" sz="2409" i="1" baseline="-25000">
                <a:solidFill>
                  <a:schemeClr val="accent2"/>
                </a:solidFill>
              </a:endParaRPr>
            </a:p>
          </p:txBody>
        </p:sp>
      </p:grpSp>
      <p:grpSp>
        <p:nvGrpSpPr>
          <p:cNvPr id="5" name="Group 16">
            <a:extLst>
              <a:ext uri="{FF2B5EF4-FFF2-40B4-BE49-F238E27FC236}">
                <a16:creationId xmlns:a16="http://schemas.microsoft.com/office/drawing/2014/main" id="{982AE9DE-8A44-4B1F-BB23-15E631AB1D12}"/>
              </a:ext>
            </a:extLst>
          </p:cNvPr>
          <p:cNvGrpSpPr>
            <a:grpSpLocks/>
          </p:cNvGrpSpPr>
          <p:nvPr/>
        </p:nvGrpSpPr>
        <p:grpSpPr bwMode="auto">
          <a:xfrm>
            <a:off x="4965570" y="2697629"/>
            <a:ext cx="686756" cy="533789"/>
            <a:chOff x="3072" y="2064"/>
            <a:chExt cx="433" cy="336"/>
          </a:xfrm>
        </p:grpSpPr>
        <p:sp>
          <p:nvSpPr>
            <p:cNvPr id="19468" name="Line 17">
              <a:extLst>
                <a:ext uri="{FF2B5EF4-FFF2-40B4-BE49-F238E27FC236}">
                  <a16:creationId xmlns:a16="http://schemas.microsoft.com/office/drawing/2014/main" id="{4CE99053-1581-4EE9-A21C-B033C6FB0217}"/>
                </a:ext>
              </a:extLst>
            </p:cNvPr>
            <p:cNvSpPr>
              <a:spLocks noChangeShapeType="1"/>
            </p:cNvSpPr>
            <p:nvPr/>
          </p:nvSpPr>
          <p:spPr bwMode="auto">
            <a:xfrm>
              <a:off x="3072" y="2160"/>
              <a:ext cx="192" cy="240"/>
            </a:xfrm>
            <a:prstGeom prst="line">
              <a:avLst/>
            </a:prstGeom>
            <a:noFill/>
            <a:ln w="19050">
              <a:solidFill>
                <a:srgbClr val="FF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sz="1807"/>
            </a:p>
          </p:txBody>
        </p:sp>
        <p:sp>
          <p:nvSpPr>
            <p:cNvPr id="19469" name="Rectangle 18">
              <a:extLst>
                <a:ext uri="{FF2B5EF4-FFF2-40B4-BE49-F238E27FC236}">
                  <a16:creationId xmlns:a16="http://schemas.microsoft.com/office/drawing/2014/main" id="{8B4C9841-0FC3-400E-90F5-49D9F11F7ED1}"/>
                </a:ext>
              </a:extLst>
            </p:cNvPr>
            <p:cNvSpPr>
              <a:spLocks noChangeArrowheads="1"/>
            </p:cNvSpPr>
            <p:nvPr/>
          </p:nvSpPr>
          <p:spPr bwMode="auto">
            <a:xfrm>
              <a:off x="3168" y="2064"/>
              <a:ext cx="337" cy="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i="1">
                  <a:solidFill>
                    <a:schemeClr val="accent2"/>
                  </a:solidFill>
                </a:rPr>
                <a:t>y</a:t>
              </a:r>
              <a:r>
                <a:rPr lang="en-GB" altLang="en-US" sz="2409" i="1" baseline="-25000">
                  <a:solidFill>
                    <a:schemeClr val="accent2"/>
                  </a:solidFill>
                </a:rPr>
                <a:t>i,1</a:t>
              </a:r>
              <a:endParaRPr lang="en-US" altLang="en-US" sz="2409" i="1" baseline="-25000">
                <a:solidFill>
                  <a:schemeClr val="accent2"/>
                </a:solidFill>
              </a:endParaRPr>
            </a:p>
          </p:txBody>
        </p:sp>
      </p:grpSp>
      <p:sp>
        <p:nvSpPr>
          <p:cNvPr id="19467" name="TextBox 18">
            <a:extLst>
              <a:ext uri="{FF2B5EF4-FFF2-40B4-BE49-F238E27FC236}">
                <a16:creationId xmlns:a16="http://schemas.microsoft.com/office/drawing/2014/main" id="{792F4845-E087-4807-93CE-A76EB0FC0F11}"/>
              </a:ext>
            </a:extLst>
          </p:cNvPr>
          <p:cNvSpPr txBox="1">
            <a:spLocks noChangeArrowheads="1"/>
          </p:cNvSpPr>
          <p:nvPr/>
        </p:nvSpPr>
        <p:spPr bwMode="auto">
          <a:xfrm>
            <a:off x="379761" y="6031025"/>
            <a:ext cx="7833162" cy="463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2409" b="1"/>
              <a:t>The geometrical </a:t>
            </a:r>
            <a:r>
              <a:rPr lang="en-GB" altLang="en-US" sz="2409" b="1">
                <a:solidFill>
                  <a:srgbClr val="FF0000"/>
                </a:solidFill>
              </a:rPr>
              <a:t>meaning</a:t>
            </a:r>
            <a:r>
              <a:rPr lang="en-GB" altLang="en-US" sz="2409" b="1"/>
              <a:t> of projection on those directions</a:t>
            </a:r>
          </a:p>
        </p:txBody>
      </p:sp>
    </p:spTree>
    <p:custDataLst>
      <p:tags r:id="rId1"/>
    </p:custDataLst>
  </p:cSld>
  <p:clrMapOvr>
    <a:masterClrMapping/>
  </p:clrMapOvr>
  <p:transition spd="med" advTm="9540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9133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18913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499"/>
                                          </p:stCondLst>
                                        </p:cTn>
                                        <p:tgtEl>
                                          <p:spTgt spid="189134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499"/>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13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B742319A-B783-4822-ABEF-02EBD5427014}"/>
              </a:ext>
            </a:extLst>
          </p:cNvPr>
          <p:cNvSpPr>
            <a:spLocks noGrp="1" noChangeArrowheads="1"/>
          </p:cNvSpPr>
          <p:nvPr>
            <p:ph type="title"/>
          </p:nvPr>
        </p:nvSpPr>
        <p:spPr>
          <a:xfrm>
            <a:off x="459432" y="176869"/>
            <a:ext cx="8225138" cy="677195"/>
          </a:xfrm>
        </p:spPr>
        <p:txBody>
          <a:bodyPr>
            <a:normAutofit fontScale="90000"/>
          </a:bodyPr>
          <a:lstStyle/>
          <a:p>
            <a:pPr algn="ctr"/>
            <a:r>
              <a:rPr lang="en-US" altLang="en-US" b="1"/>
              <a:t>PCA Eigenvalues</a:t>
            </a:r>
          </a:p>
        </p:txBody>
      </p:sp>
      <p:pic>
        <p:nvPicPr>
          <p:cNvPr id="21507" name="Picture 3">
            <a:extLst>
              <a:ext uri="{FF2B5EF4-FFF2-40B4-BE49-F238E27FC236}">
                <a16:creationId xmlns:a16="http://schemas.microsoft.com/office/drawing/2014/main" id="{8645FAC3-7AA8-4C80-82B4-547D9622A527}"/>
              </a:ext>
            </a:extLst>
          </p:cNvPr>
          <p:cNvPicPr>
            <a:picLocks noGrp="1" noChangeAspect="1" noChangeArrowheads="1"/>
          </p:cNvPicPr>
          <p:nvPr>
            <p:ph idx="1"/>
          </p:nvPr>
        </p:nvPicPr>
        <p:blipFill>
          <a:blip r:embed="rId4" cstate="print">
            <a:extLst>
              <a:ext uri="{28A0092B-C50C-407E-A947-70E740481C1C}">
                <a14:useLocalDpi xmlns:a14="http://schemas.microsoft.com/office/drawing/2010/main" val="0"/>
              </a:ext>
            </a:extLst>
          </a:blip>
          <a:srcRect/>
          <a:stretch>
            <a:fillRect/>
          </a:stretch>
        </p:blipFill>
        <p:spPr>
          <a:xfrm>
            <a:off x="2591403" y="1477084"/>
            <a:ext cx="4216140" cy="4571468"/>
          </a:xfrm>
        </p:spPr>
      </p:pic>
      <p:grpSp>
        <p:nvGrpSpPr>
          <p:cNvPr id="2" name="Group 4">
            <a:extLst>
              <a:ext uri="{FF2B5EF4-FFF2-40B4-BE49-F238E27FC236}">
                <a16:creationId xmlns:a16="http://schemas.microsoft.com/office/drawing/2014/main" id="{9742CFDE-7F8D-412A-BD84-28D90E89CBC5}"/>
              </a:ext>
            </a:extLst>
          </p:cNvPr>
          <p:cNvGrpSpPr>
            <a:grpSpLocks/>
          </p:cNvGrpSpPr>
          <p:nvPr/>
        </p:nvGrpSpPr>
        <p:grpSpPr bwMode="auto">
          <a:xfrm>
            <a:off x="2210579" y="1781423"/>
            <a:ext cx="4112570" cy="3124661"/>
            <a:chOff x="1392" y="1392"/>
            <a:chExt cx="2592" cy="1968"/>
          </a:xfrm>
        </p:grpSpPr>
        <p:sp>
          <p:nvSpPr>
            <p:cNvPr id="21513" name="Line 5">
              <a:extLst>
                <a:ext uri="{FF2B5EF4-FFF2-40B4-BE49-F238E27FC236}">
                  <a16:creationId xmlns:a16="http://schemas.microsoft.com/office/drawing/2014/main" id="{D2722A99-C6B3-4732-9EB7-FE7150A8D0BF}"/>
                </a:ext>
              </a:extLst>
            </p:cNvPr>
            <p:cNvSpPr>
              <a:spLocks noChangeShapeType="1"/>
            </p:cNvSpPr>
            <p:nvPr/>
          </p:nvSpPr>
          <p:spPr bwMode="auto">
            <a:xfrm flipV="1">
              <a:off x="2160" y="1920"/>
              <a:ext cx="1824" cy="144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7"/>
            </a:p>
          </p:txBody>
        </p:sp>
        <p:sp>
          <p:nvSpPr>
            <p:cNvPr id="21514" name="AutoShape 6">
              <a:extLst>
                <a:ext uri="{FF2B5EF4-FFF2-40B4-BE49-F238E27FC236}">
                  <a16:creationId xmlns:a16="http://schemas.microsoft.com/office/drawing/2014/main" id="{7662B429-DD5F-4047-90BD-86996BBD7FE4}"/>
                </a:ext>
              </a:extLst>
            </p:cNvPr>
            <p:cNvSpPr>
              <a:spLocks/>
            </p:cNvSpPr>
            <p:nvPr/>
          </p:nvSpPr>
          <p:spPr bwMode="auto">
            <a:xfrm rot="-7800000">
              <a:off x="2288" y="832"/>
              <a:ext cx="345" cy="2138"/>
            </a:xfrm>
            <a:prstGeom prst="rightBrace">
              <a:avLst>
                <a:gd name="adj1" fmla="val 81911"/>
                <a:gd name="adj2" fmla="val 53324"/>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endParaRPr lang="en-US" altLang="en-US" sz="1807"/>
            </a:p>
          </p:txBody>
        </p:sp>
        <p:sp>
          <p:nvSpPr>
            <p:cNvPr id="21515" name="Rectangle 7">
              <a:extLst>
                <a:ext uri="{FF2B5EF4-FFF2-40B4-BE49-F238E27FC236}">
                  <a16:creationId xmlns:a16="http://schemas.microsoft.com/office/drawing/2014/main" id="{4B0FE812-E620-44FC-B5BE-7F6483187AC2}"/>
                </a:ext>
              </a:extLst>
            </p:cNvPr>
            <p:cNvSpPr>
              <a:spLocks noChangeArrowheads="1"/>
            </p:cNvSpPr>
            <p:nvPr/>
          </p:nvSpPr>
          <p:spPr bwMode="auto">
            <a:xfrm>
              <a:off x="2016" y="1392"/>
              <a:ext cx="35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3613">
                  <a:solidFill>
                    <a:schemeClr val="bg2"/>
                  </a:solidFill>
                </a:rPr>
                <a:t>λ</a:t>
              </a:r>
              <a:r>
                <a:rPr lang="en-GB" altLang="en-US" sz="3613" baseline="-25000"/>
                <a:t>1</a:t>
              </a:r>
              <a:endParaRPr lang="en-US" altLang="en-US" sz="2409" baseline="-25000"/>
            </a:p>
          </p:txBody>
        </p:sp>
      </p:grpSp>
      <p:grpSp>
        <p:nvGrpSpPr>
          <p:cNvPr id="3" name="Group 8">
            <a:extLst>
              <a:ext uri="{FF2B5EF4-FFF2-40B4-BE49-F238E27FC236}">
                <a16:creationId xmlns:a16="http://schemas.microsoft.com/office/drawing/2014/main" id="{33A180A0-EC60-43A9-896C-641B61874045}"/>
              </a:ext>
            </a:extLst>
          </p:cNvPr>
          <p:cNvGrpSpPr>
            <a:grpSpLocks/>
          </p:cNvGrpSpPr>
          <p:nvPr/>
        </p:nvGrpSpPr>
        <p:grpSpPr bwMode="auto">
          <a:xfrm>
            <a:off x="4114695" y="1631644"/>
            <a:ext cx="3307901" cy="3121474"/>
            <a:chOff x="2592" y="1298"/>
            <a:chExt cx="2084" cy="1966"/>
          </a:xfrm>
        </p:grpSpPr>
        <p:sp>
          <p:nvSpPr>
            <p:cNvPr id="21510" name="Line 9">
              <a:extLst>
                <a:ext uri="{FF2B5EF4-FFF2-40B4-BE49-F238E27FC236}">
                  <a16:creationId xmlns:a16="http://schemas.microsoft.com/office/drawing/2014/main" id="{05338C3C-D71F-4BBC-802C-F478C686F1C1}"/>
                </a:ext>
              </a:extLst>
            </p:cNvPr>
            <p:cNvSpPr>
              <a:spLocks noChangeShapeType="1"/>
            </p:cNvSpPr>
            <p:nvPr/>
          </p:nvSpPr>
          <p:spPr bwMode="auto">
            <a:xfrm flipH="1" flipV="1">
              <a:off x="2592" y="1968"/>
              <a:ext cx="1152" cy="1296"/>
            </a:xfrm>
            <a:prstGeom prst="line">
              <a:avLst/>
            </a:prstGeom>
            <a:noFill/>
            <a:ln w="25400">
              <a:solidFill>
                <a:schemeClr val="accent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1807"/>
            </a:p>
          </p:txBody>
        </p:sp>
        <p:sp>
          <p:nvSpPr>
            <p:cNvPr id="21511" name="AutoShape 10">
              <a:extLst>
                <a:ext uri="{FF2B5EF4-FFF2-40B4-BE49-F238E27FC236}">
                  <a16:creationId xmlns:a16="http://schemas.microsoft.com/office/drawing/2014/main" id="{72228647-4E2A-4FDE-BCBF-92B87D368709}"/>
                </a:ext>
              </a:extLst>
            </p:cNvPr>
            <p:cNvSpPr>
              <a:spLocks/>
            </p:cNvSpPr>
            <p:nvPr/>
          </p:nvSpPr>
          <p:spPr bwMode="auto">
            <a:xfrm rot="-2400000">
              <a:off x="3915" y="1325"/>
              <a:ext cx="345" cy="799"/>
            </a:xfrm>
            <a:prstGeom prst="rightBrace">
              <a:avLst>
                <a:gd name="adj1" fmla="val 30611"/>
                <a:gd name="adj2" fmla="val 53324"/>
              </a:avLst>
            </a:prstGeom>
            <a:noFill/>
            <a:ln w="952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endParaRPr lang="en-US" altLang="en-US" sz="1807"/>
            </a:p>
          </p:txBody>
        </p:sp>
        <p:sp>
          <p:nvSpPr>
            <p:cNvPr id="21512" name="Rectangle 11">
              <a:extLst>
                <a:ext uri="{FF2B5EF4-FFF2-40B4-BE49-F238E27FC236}">
                  <a16:creationId xmlns:a16="http://schemas.microsoft.com/office/drawing/2014/main" id="{D4FF709C-E3D4-4435-AE7F-9F5E68B0E567}"/>
                </a:ext>
              </a:extLst>
            </p:cNvPr>
            <p:cNvSpPr>
              <a:spLocks noChangeArrowheads="1"/>
            </p:cNvSpPr>
            <p:nvPr/>
          </p:nvSpPr>
          <p:spPr bwMode="auto">
            <a:xfrm>
              <a:off x="4320" y="1298"/>
              <a:ext cx="356"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5000"/>
                <a:buFont typeface="Wingdings" panose="05000000000000000000" pitchFamily="2" charset="2"/>
                <a:buChar char="v"/>
                <a:defRPr sz="2400">
                  <a:solidFill>
                    <a:schemeClr val="tx1"/>
                  </a:solidFill>
                  <a:latin typeface="Times New Roman" panose="02020603050405020304" pitchFamily="18" charset="0"/>
                </a:defRPr>
              </a:lvl1pPr>
              <a:lvl2pPr marL="742950" indent="-285750">
                <a:spcBef>
                  <a:spcPct val="20000"/>
                </a:spcBef>
                <a:buClr>
                  <a:schemeClr val="tx1"/>
                </a:buClr>
                <a:buSzPct val="100000"/>
                <a:buFont typeface="Wingdings" panose="05000000000000000000" pitchFamily="2" charset="2"/>
                <a:buChar char="§"/>
                <a:defRPr sz="2000">
                  <a:solidFill>
                    <a:schemeClr val="tx1"/>
                  </a:solidFill>
                  <a:latin typeface="Times New Roman" panose="02020603050405020304" pitchFamily="18" charset="0"/>
                </a:defRPr>
              </a:lvl2pPr>
              <a:lvl3pPr marL="1143000" indent="-228600">
                <a:spcBef>
                  <a:spcPct val="20000"/>
                </a:spcBef>
                <a:buClr>
                  <a:schemeClr val="tx1"/>
                </a:buClr>
                <a:buSzPct val="100000"/>
                <a:buFont typeface="Wingdings" panose="05000000000000000000" pitchFamily="2" charset="2"/>
                <a:buChar char="ð"/>
                <a:defRPr sz="2400">
                  <a:solidFill>
                    <a:schemeClr val="tx1"/>
                  </a:solidFill>
                  <a:latin typeface="Times New Roman" panose="02020603050405020304" pitchFamily="18" charset="0"/>
                </a:defRPr>
              </a:lvl3pPr>
              <a:lvl4pPr marL="1600200" indent="-228600">
                <a:spcBef>
                  <a:spcPct val="20000"/>
                </a:spcBef>
                <a:buClr>
                  <a:schemeClr val="accent2"/>
                </a:buClr>
                <a:buSzPct val="64000"/>
                <a:buFont typeface="Wingdings 2" panose="05020102010507070707" pitchFamily="18" charset="2"/>
                <a:buChar char="¿"/>
                <a:defRPr sz="1600">
                  <a:solidFill>
                    <a:schemeClr val="tx1"/>
                  </a:solidFill>
                  <a:latin typeface="Times New Roman" panose="02020603050405020304" pitchFamily="18" charset="0"/>
                </a:defRPr>
              </a:lvl4pPr>
              <a:lvl5pPr marL="2057400" indent="-228600">
                <a:spcBef>
                  <a:spcPct val="20000"/>
                </a:spcBef>
                <a:buClr>
                  <a:schemeClr val="tx1"/>
                </a:buClr>
                <a:buSzPct val="100000"/>
                <a:buChar char="–"/>
                <a:defRPr sz="14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tx1"/>
                </a:buClr>
                <a:buSzPct val="100000"/>
                <a:buChar char="–"/>
                <a:defRPr sz="1400">
                  <a:solidFill>
                    <a:schemeClr val="tx1"/>
                  </a:solidFill>
                  <a:latin typeface="Times New Roman" panose="02020603050405020304" pitchFamily="18" charset="0"/>
                </a:defRPr>
              </a:lvl9pPr>
            </a:lstStyle>
            <a:p>
              <a:pPr>
                <a:spcBef>
                  <a:spcPct val="0"/>
                </a:spcBef>
                <a:buClrTx/>
                <a:buSzTx/>
                <a:buFontTx/>
                <a:buNone/>
              </a:pPr>
              <a:r>
                <a:rPr lang="en-GB" altLang="en-US" sz="3613">
                  <a:solidFill>
                    <a:schemeClr val="bg2"/>
                  </a:solidFill>
                </a:rPr>
                <a:t>λ</a:t>
              </a:r>
              <a:r>
                <a:rPr lang="en-GB" altLang="en-US" sz="3613" baseline="-25000"/>
                <a:t>2</a:t>
              </a:r>
              <a:endParaRPr lang="en-US" altLang="en-US" sz="2409" baseline="-25000"/>
            </a:p>
          </p:txBody>
        </p:sp>
      </p:grpSp>
    </p:spTree>
    <p:custDataLst>
      <p:tags r:id="rId1"/>
    </p:custDataLst>
  </p:cSld>
  <p:clrMapOvr>
    <a:masterClrMapping/>
  </p:clrMapOvr>
  <p:transition spd="med" advTm="35198"/>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txBox="1">
            <a:spLocks noGrp="1"/>
          </p:cNvSpPr>
          <p:nvPr>
            <p:ph type="title"/>
          </p:nvPr>
        </p:nvSpPr>
        <p:spPr>
          <a:prstGeom prst="rect">
            <a:avLst/>
          </a:prstGeom>
        </p:spPr>
        <p:txBody>
          <a:bodyPr/>
          <a:lstStyle/>
          <a:p>
            <a:r>
              <a:rPr lang="en-US" dirty="0"/>
              <a:t>PCA - Summary</a:t>
            </a:r>
            <a:endParaRPr dirty="0"/>
          </a:p>
        </p:txBody>
      </p:sp>
      <p:sp>
        <p:nvSpPr>
          <p:cNvPr id="176" name="Shape 17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77" name="Shape 177"/>
          <p:cNvSpPr txBox="1"/>
          <p:nvPr/>
        </p:nvSpPr>
        <p:spPr>
          <a:xfrm>
            <a:off x="457200" y="1600200"/>
            <a:ext cx="8229600" cy="46016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rPr dirty="0"/>
              <a:t>PCA defines an </a:t>
            </a:r>
            <a:r>
              <a:rPr dirty="0">
                <a:solidFill>
                  <a:schemeClr val="accent2"/>
                </a:solidFill>
              </a:rPr>
              <a:t>orthogonal linear transformation</a:t>
            </a:r>
            <a:r>
              <a:rPr dirty="0"/>
              <a:t> from an input </a:t>
            </a:r>
            <a:r>
              <a:rPr b="1" dirty="0">
                <a:latin typeface="+mn-lt"/>
                <a:ea typeface="+mn-ea"/>
                <a:cs typeface="+mn-cs"/>
                <a:sym typeface="Helvetica"/>
              </a:rPr>
              <a:t>x</a:t>
            </a:r>
            <a:r>
              <a:rPr dirty="0"/>
              <a:t> to a representation </a:t>
            </a:r>
            <a:r>
              <a:rPr i="1" dirty="0">
                <a:latin typeface="+mn-lt"/>
                <a:ea typeface="+mn-ea"/>
                <a:cs typeface="+mn-cs"/>
                <a:sym typeface="Helvetica"/>
              </a:rPr>
              <a:t>z </a:t>
            </a:r>
            <a:r>
              <a:rPr dirty="0"/>
              <a:t>=</a:t>
            </a:r>
            <a:r>
              <a:rPr i="1" dirty="0">
                <a:latin typeface="+mn-lt"/>
                <a:ea typeface="+mn-ea"/>
                <a:cs typeface="+mn-cs"/>
                <a:sym typeface="Helvetica"/>
              </a:rPr>
              <a:t> f(x)</a:t>
            </a:r>
          </a:p>
          <a:p>
            <a:pPr marL="342899" indent="-342899">
              <a:spcBef>
                <a:spcPts val="700"/>
              </a:spcBef>
              <a:buSzPct val="100000"/>
              <a:buFont typeface="Arial"/>
              <a:buChar char="•"/>
              <a:defRPr sz="2900">
                <a:solidFill>
                  <a:srgbClr val="404040"/>
                </a:solidFill>
              </a:defRPr>
            </a:pPr>
            <a:r>
              <a:rPr dirty="0"/>
              <a:t>More formally, if </a:t>
            </a:r>
            <a:r>
              <a:rPr b="1" dirty="0">
                <a:latin typeface="+mn-lt"/>
                <a:ea typeface="+mn-ea"/>
                <a:cs typeface="+mn-cs"/>
                <a:sym typeface="Helvetica"/>
              </a:rPr>
              <a:t>X </a:t>
            </a:r>
            <a:r>
              <a:rPr dirty="0"/>
              <a:t>is the where each row corresponds to a data sample, </a:t>
            </a:r>
            <a:r>
              <a:rPr b="1" dirty="0">
                <a:latin typeface="+mn-lt"/>
                <a:ea typeface="+mn-ea"/>
                <a:cs typeface="+mn-cs"/>
                <a:sym typeface="Helvetica"/>
              </a:rPr>
              <a:t>T </a:t>
            </a:r>
            <a:r>
              <a:rPr dirty="0"/>
              <a:t>=</a:t>
            </a:r>
            <a:r>
              <a:rPr b="1" dirty="0">
                <a:latin typeface="+mn-lt"/>
                <a:ea typeface="+mn-ea"/>
                <a:cs typeface="+mn-cs"/>
                <a:sym typeface="Helvetica"/>
              </a:rPr>
              <a:t> X</a:t>
            </a:r>
            <a:r>
              <a:rPr lang="en-US" b="1" dirty="0">
                <a:latin typeface="+mn-lt"/>
                <a:ea typeface="+mn-ea"/>
                <a:cs typeface="+mn-cs"/>
                <a:sym typeface="Helvetica"/>
              </a:rPr>
              <a:t>W</a:t>
            </a:r>
            <a:r>
              <a:rPr dirty="0"/>
              <a:t> denotes the full principal components decomposition, where </a:t>
            </a:r>
            <a:r>
              <a:rPr b="1" dirty="0">
                <a:latin typeface="+mn-lt"/>
                <a:ea typeface="+mn-ea"/>
                <a:cs typeface="+mn-cs"/>
                <a:sym typeface="Helvetica"/>
              </a:rPr>
              <a:t>W</a:t>
            </a:r>
            <a:r>
              <a:rPr dirty="0"/>
              <a:t> is the matrix whose columns are the eigenvectors of </a:t>
            </a:r>
            <a:r>
              <a:rPr b="1" dirty="0">
                <a:latin typeface="+mn-lt"/>
                <a:ea typeface="+mn-ea"/>
                <a:cs typeface="+mn-cs"/>
                <a:sym typeface="Helvetica"/>
              </a:rPr>
              <a:t>X</a:t>
            </a:r>
            <a:r>
              <a:rPr baseline="31999" dirty="0"/>
              <a:t>T</a:t>
            </a:r>
            <a:r>
              <a:rPr b="1" dirty="0">
                <a:latin typeface="+mn-lt"/>
                <a:ea typeface="+mn-ea"/>
                <a:cs typeface="+mn-cs"/>
                <a:sym typeface="Helvetica"/>
              </a:rPr>
              <a:t>X</a:t>
            </a:r>
          </a:p>
          <a:p>
            <a:pPr marL="342899" indent="-342899">
              <a:spcBef>
                <a:spcPts val="700"/>
              </a:spcBef>
              <a:buSzPct val="100000"/>
              <a:buFont typeface="Arial"/>
              <a:buChar char="•"/>
              <a:defRPr sz="2900">
                <a:solidFill>
                  <a:srgbClr val="404040"/>
                </a:solidFill>
              </a:defRPr>
            </a:pPr>
            <a:r>
              <a:rPr dirty="0"/>
              <a:t>To reduce the dimensionality of the input we use only the first </a:t>
            </a:r>
            <a:r>
              <a:rPr i="1" dirty="0">
                <a:latin typeface="+mn-lt"/>
                <a:ea typeface="+mn-ea"/>
                <a:cs typeface="+mn-cs"/>
                <a:sym typeface="Helvetica"/>
              </a:rPr>
              <a:t>k</a:t>
            </a:r>
            <a:r>
              <a:rPr dirty="0"/>
              <a:t> eigenvectors, which yields </a:t>
            </a:r>
            <a:r>
              <a:rPr b="1" dirty="0">
                <a:latin typeface="+mn-lt"/>
                <a:ea typeface="+mn-ea"/>
                <a:cs typeface="+mn-cs"/>
                <a:sym typeface="Helvetica"/>
              </a:rPr>
              <a:t>T</a:t>
            </a:r>
            <a:r>
              <a:rPr baseline="-5999" dirty="0"/>
              <a:t>k</a:t>
            </a:r>
            <a:r>
              <a:rPr b="1" dirty="0">
                <a:latin typeface="+mn-lt"/>
                <a:ea typeface="+mn-ea"/>
                <a:cs typeface="+mn-cs"/>
                <a:sym typeface="Helvetica"/>
              </a:rPr>
              <a:t> </a:t>
            </a:r>
            <a:r>
              <a:rPr dirty="0"/>
              <a:t>=</a:t>
            </a:r>
            <a:r>
              <a:rPr b="1" dirty="0">
                <a:latin typeface="+mn-lt"/>
                <a:ea typeface="+mn-ea"/>
                <a:cs typeface="+mn-cs"/>
                <a:sym typeface="Helvetica"/>
              </a:rPr>
              <a:t> </a:t>
            </a:r>
            <a:r>
              <a:rPr b="1" dirty="0" err="1">
                <a:latin typeface="+mn-lt"/>
                <a:ea typeface="+mn-ea"/>
                <a:cs typeface="+mn-cs"/>
                <a:sym typeface="Helvetica"/>
              </a:rPr>
              <a:t>X</a:t>
            </a:r>
            <a:r>
              <a:rPr lang="en-US" b="1" dirty="0" err="1">
                <a:latin typeface="+mn-lt"/>
                <a:ea typeface="+mn-ea"/>
                <a:cs typeface="+mn-cs"/>
                <a:sym typeface="Helvetica"/>
              </a:rPr>
              <a:t>W</a:t>
            </a:r>
            <a:r>
              <a:rPr lang="en-US" baseline="-5999" dirty="0" err="1"/>
              <a:t>k</a:t>
            </a:r>
            <a:endParaRPr b="1" dirty="0">
              <a:latin typeface="+mn-lt"/>
              <a:ea typeface="+mn-ea"/>
              <a:cs typeface="+mn-cs"/>
              <a:sym typeface="Helvetica"/>
            </a:endParaRPr>
          </a:p>
        </p:txBody>
      </p:sp>
    </p:spTree>
  </p:cSld>
  <p:clrMapOvr>
    <a:masterClrMapping/>
  </p:clrMapOvr>
  <p:transition spd="med" advTm="174293"/>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txBox="1">
            <a:spLocks noGrp="1"/>
          </p:cNvSpPr>
          <p:nvPr>
            <p:ph type="title"/>
          </p:nvPr>
        </p:nvSpPr>
        <p:spPr>
          <a:prstGeom prst="rect">
            <a:avLst/>
          </a:prstGeom>
        </p:spPr>
        <p:txBody>
          <a:bodyPr/>
          <a:lstStyle/>
          <a:p>
            <a:r>
              <a:t>Principal components analysis</a:t>
            </a:r>
          </a:p>
        </p:txBody>
      </p:sp>
      <p:sp>
        <p:nvSpPr>
          <p:cNvPr id="180" name="Shape 18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81" name="Shape 181"/>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PCA defines an </a:t>
            </a:r>
            <a:r>
              <a:rPr>
                <a:solidFill>
                  <a:schemeClr val="accent2"/>
                </a:solidFill>
              </a:rPr>
              <a:t>orthogonal linear transformation</a:t>
            </a:r>
            <a:r>
              <a:t> from an input </a:t>
            </a:r>
            <a:r>
              <a:rPr b="1">
                <a:latin typeface="+mn-lt"/>
                <a:ea typeface="+mn-ea"/>
                <a:cs typeface="+mn-cs"/>
                <a:sym typeface="Helvetica"/>
              </a:rPr>
              <a:t>x</a:t>
            </a:r>
            <a:r>
              <a:t> to a representation </a:t>
            </a:r>
            <a:r>
              <a:rPr i="1">
                <a:latin typeface="+mn-lt"/>
                <a:ea typeface="+mn-ea"/>
                <a:cs typeface="+mn-cs"/>
                <a:sym typeface="Helvetica"/>
              </a:rPr>
              <a:t>z </a:t>
            </a:r>
            <a:r>
              <a:t>=</a:t>
            </a:r>
            <a:r>
              <a:rPr i="1">
                <a:latin typeface="+mn-lt"/>
                <a:ea typeface="+mn-ea"/>
                <a:cs typeface="+mn-cs"/>
                <a:sym typeface="Helvetica"/>
              </a:rPr>
              <a:t> f(x)</a:t>
            </a:r>
          </a:p>
        </p:txBody>
      </p:sp>
      <p:pic>
        <p:nvPicPr>
          <p:cNvPr id="182" name="pasted-image.png"/>
          <p:cNvPicPr>
            <a:picLocks noChangeAspect="1"/>
          </p:cNvPicPr>
          <p:nvPr/>
        </p:nvPicPr>
        <p:blipFill>
          <a:blip r:embed="rId2"/>
          <a:stretch>
            <a:fillRect/>
          </a:stretch>
        </p:blipFill>
        <p:spPr>
          <a:xfrm>
            <a:off x="647700" y="2923358"/>
            <a:ext cx="7848600" cy="3238501"/>
          </a:xfrm>
          <a:prstGeom prst="rect">
            <a:avLst/>
          </a:prstGeom>
          <a:ln w="12700">
            <a:miter lim="400000"/>
          </a:ln>
        </p:spPr>
      </p:pic>
      <p:sp>
        <p:nvSpPr>
          <p:cNvPr id="183" name="Shape 183"/>
          <p:cNvSpPr txBox="1"/>
          <p:nvPr/>
        </p:nvSpPr>
        <p:spPr>
          <a:xfrm>
            <a:off x="1700827" y="6404292"/>
            <a:ext cx="5742346"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1200">
                <a:solidFill>
                  <a:schemeClr val="accent2"/>
                </a:solidFill>
              </a:defRPr>
            </a:lvl1pPr>
          </a:lstStyle>
          <a:p>
            <a:r>
              <a:t>Source: Li et al., A Robust Deep Model for Improved Classification of AD/MCI Patients, 2015</a:t>
            </a:r>
          </a:p>
        </p:txBody>
      </p:sp>
    </p:spTree>
  </p:cSld>
  <p:clrMapOvr>
    <a:masterClrMapping/>
  </p:clrMapOvr>
  <p:transition spd="med" advTm="102497"/>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txBox="1">
            <a:spLocks noGrp="1"/>
          </p:cNvSpPr>
          <p:nvPr>
            <p:ph type="body" idx="1"/>
          </p:nvPr>
        </p:nvSpPr>
        <p:spPr>
          <a:prstGeom prst="rect">
            <a:avLst/>
          </a:prstGeom>
        </p:spPr>
        <p:txBody>
          <a:bodyPr/>
          <a:lstStyle>
            <a:lvl1pPr marL="342899" indent="-342899">
              <a:defRPr sz="2900"/>
            </a:lvl1pPr>
          </a:lstStyle>
          <a:p>
            <a:r>
              <a:t>Real-world data lives in a low-dimensional non-linear manifold</a:t>
            </a:r>
          </a:p>
        </p:txBody>
      </p:sp>
      <p:sp>
        <p:nvSpPr>
          <p:cNvPr id="125" name="Shape 125"/>
          <p:cNvSpPr txBox="1">
            <a:spLocks noGrp="1"/>
          </p:cNvSpPr>
          <p:nvPr>
            <p:ph type="title"/>
          </p:nvPr>
        </p:nvSpPr>
        <p:spPr>
          <a:prstGeom prst="rect">
            <a:avLst/>
          </a:prstGeom>
        </p:spPr>
        <p:txBody>
          <a:bodyPr/>
          <a:lstStyle/>
          <a:p>
            <a:r>
              <a:t>Manifold hypothesis</a:t>
            </a:r>
          </a:p>
        </p:txBody>
      </p:sp>
      <p:sp>
        <p:nvSpPr>
          <p:cNvPr id="126" name="Shape 12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pic>
        <p:nvPicPr>
          <p:cNvPr id="127" name="pasted-image.png"/>
          <p:cNvPicPr>
            <a:picLocks noChangeAspect="1"/>
          </p:cNvPicPr>
          <p:nvPr/>
        </p:nvPicPr>
        <p:blipFill>
          <a:blip r:embed="rId3"/>
          <a:stretch>
            <a:fillRect/>
          </a:stretch>
        </p:blipFill>
        <p:spPr>
          <a:xfrm>
            <a:off x="1981100" y="2935321"/>
            <a:ext cx="5181800" cy="3230529"/>
          </a:xfrm>
          <a:prstGeom prst="rect">
            <a:avLst/>
          </a:prstGeom>
          <a:ln w="12700">
            <a:miter lim="400000"/>
          </a:ln>
        </p:spPr>
      </p:pic>
      <p:sp>
        <p:nvSpPr>
          <p:cNvPr id="128" name="Shape 128"/>
          <p:cNvSpPr txBox="1"/>
          <p:nvPr/>
        </p:nvSpPr>
        <p:spPr>
          <a:xfrm>
            <a:off x="844433" y="6404292"/>
            <a:ext cx="7455134"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chemeClr val="accent2"/>
                </a:solidFill>
              </a:defRPr>
            </a:pPr>
            <a:r>
              <a:rPr i="1">
                <a:latin typeface="+mn-lt"/>
                <a:ea typeface="+mn-ea"/>
                <a:cs typeface="+mn-cs"/>
                <a:sym typeface="Helvetica"/>
              </a:rPr>
              <a:t>Karbauskaitė et al</a:t>
            </a:r>
            <a:r>
              <a:t>. "Topology preservation measures in the visualization of manifold-type multidimensional data”, 2009</a:t>
            </a:r>
          </a:p>
        </p:txBody>
      </p:sp>
    </p:spTree>
  </p:cSld>
  <p:clrMapOvr>
    <a:masterClrMapping/>
  </p:clrMapOvr>
  <p:transition spd="med" advTm="22845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txBox="1">
            <a:spLocks noGrp="1"/>
          </p:cNvSpPr>
          <p:nvPr>
            <p:ph type="title"/>
          </p:nvPr>
        </p:nvSpPr>
        <p:spPr>
          <a:prstGeom prst="rect">
            <a:avLst/>
          </a:prstGeom>
        </p:spPr>
        <p:txBody>
          <a:bodyPr/>
          <a:lstStyle/>
          <a:p>
            <a:r>
              <a:t>Principal components analysis</a:t>
            </a:r>
          </a:p>
        </p:txBody>
      </p:sp>
      <p:pic>
        <p:nvPicPr>
          <p:cNvPr id="186" name="pasted-image.png"/>
          <p:cNvPicPr>
            <a:picLocks noChangeAspect="1"/>
          </p:cNvPicPr>
          <p:nvPr/>
        </p:nvPicPr>
        <p:blipFill>
          <a:blip r:embed="rId2"/>
          <a:stretch>
            <a:fillRect/>
          </a:stretch>
        </p:blipFill>
        <p:spPr>
          <a:xfrm>
            <a:off x="1072074" y="2907362"/>
            <a:ext cx="6999852" cy="3103451"/>
          </a:xfrm>
          <a:prstGeom prst="rect">
            <a:avLst/>
          </a:prstGeom>
          <a:ln w="12700">
            <a:miter lim="400000"/>
          </a:ln>
        </p:spPr>
      </p:pic>
      <p:sp>
        <p:nvSpPr>
          <p:cNvPr id="187" name="Shape 187"/>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PCA defines an </a:t>
            </a:r>
            <a:r>
              <a:rPr>
                <a:solidFill>
                  <a:schemeClr val="accent2"/>
                </a:solidFill>
              </a:rPr>
              <a:t>orthogonal linear transformation</a:t>
            </a:r>
            <a:r>
              <a:t> from an input </a:t>
            </a:r>
            <a:r>
              <a:rPr b="1">
                <a:latin typeface="+mn-lt"/>
                <a:ea typeface="+mn-ea"/>
                <a:cs typeface="+mn-cs"/>
                <a:sym typeface="Helvetica"/>
              </a:rPr>
              <a:t>x</a:t>
            </a:r>
            <a:r>
              <a:t> to a representation </a:t>
            </a:r>
            <a:r>
              <a:rPr i="1">
                <a:latin typeface="+mn-lt"/>
                <a:ea typeface="+mn-ea"/>
                <a:cs typeface="+mn-cs"/>
                <a:sym typeface="Helvetica"/>
              </a:rPr>
              <a:t>z </a:t>
            </a:r>
            <a:r>
              <a:t>=</a:t>
            </a:r>
            <a:r>
              <a:rPr i="1">
                <a:latin typeface="+mn-lt"/>
                <a:ea typeface="+mn-ea"/>
                <a:cs typeface="+mn-cs"/>
                <a:sym typeface="Helvetica"/>
              </a:rPr>
              <a:t> f(x)</a:t>
            </a:r>
          </a:p>
        </p:txBody>
      </p:sp>
      <p:sp>
        <p:nvSpPr>
          <p:cNvPr id="188" name="Shape 188"/>
          <p:cNvSpPr txBox="1"/>
          <p:nvPr/>
        </p:nvSpPr>
        <p:spPr>
          <a:xfrm>
            <a:off x="521699" y="6404292"/>
            <a:ext cx="810060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chemeClr val="accent2"/>
                </a:solidFill>
              </a:defRPr>
            </a:pPr>
            <a:r>
              <a:t>Source: </a:t>
            </a:r>
            <a:r>
              <a:rPr u="sng">
                <a:solidFill>
                  <a:srgbClr val="0000FF"/>
                </a:solidFill>
                <a:uFill>
                  <a:solidFill>
                    <a:srgbClr val="0000FF"/>
                  </a:solidFill>
                </a:uFill>
                <a:hlinkClick r:id="rId3"/>
              </a:rPr>
              <a:t>http://blog.kaggle.com/2017/04/10/exploring-the-structure-of-high-dimensional-data-with-hypertools-in-kaggle-kernels/</a:t>
            </a:r>
          </a:p>
        </p:txBody>
      </p:sp>
    </p:spTree>
  </p:cSld>
  <p:clrMapOvr>
    <a:masterClrMapping/>
  </p:clrMapOvr>
  <p:transition spd="med" advTm="39787"/>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txBox="1">
            <a:spLocks noGrp="1"/>
          </p:cNvSpPr>
          <p:nvPr>
            <p:ph type="title"/>
          </p:nvPr>
        </p:nvSpPr>
        <p:spPr>
          <a:prstGeom prst="rect">
            <a:avLst/>
          </a:prstGeom>
        </p:spPr>
        <p:txBody>
          <a:bodyPr/>
          <a:lstStyle/>
          <a:p>
            <a:r>
              <a:t>Input reconstruction with PCA</a:t>
            </a:r>
          </a:p>
        </p:txBody>
      </p:sp>
      <p:sp>
        <p:nvSpPr>
          <p:cNvPr id="191" name="Shape 19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pic>
        <p:nvPicPr>
          <p:cNvPr id="192" name="pasted-image.png"/>
          <p:cNvPicPr>
            <a:picLocks noChangeAspect="1"/>
          </p:cNvPicPr>
          <p:nvPr/>
        </p:nvPicPr>
        <p:blipFill>
          <a:blip r:embed="rId2"/>
          <a:srcRect b="53013"/>
          <a:stretch>
            <a:fillRect/>
          </a:stretch>
        </p:blipFill>
        <p:spPr>
          <a:xfrm>
            <a:off x="994346" y="2320726"/>
            <a:ext cx="6957328" cy="2216388"/>
          </a:xfrm>
          <a:prstGeom prst="rect">
            <a:avLst/>
          </a:prstGeom>
          <a:ln w="12700">
            <a:miter lim="400000"/>
          </a:ln>
        </p:spPr>
      </p:pic>
      <p:sp>
        <p:nvSpPr>
          <p:cNvPr id="193" name="Shape 193"/>
          <p:cNvSpPr txBox="1"/>
          <p:nvPr/>
        </p:nvSpPr>
        <p:spPr>
          <a:xfrm>
            <a:off x="3770951" y="4855047"/>
            <a:ext cx="1602098"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900" b="1">
                <a:solidFill>
                  <a:schemeClr val="accent2"/>
                </a:solidFill>
                <a:latin typeface="+mn-lt"/>
                <a:ea typeface="+mn-ea"/>
                <a:cs typeface="+mn-cs"/>
                <a:sym typeface="Helvetica"/>
              </a:defRPr>
            </a:pPr>
            <a:r>
              <a:t>Y = T</a:t>
            </a:r>
            <a:r>
              <a:rPr baseline="-5999"/>
              <a:t>k</a:t>
            </a:r>
            <a:r>
              <a:t> W</a:t>
            </a:r>
            <a:r>
              <a:rPr baseline="-5999"/>
              <a:t>k</a:t>
            </a:r>
            <a:r>
              <a:rPr baseline="31999"/>
              <a:t>T</a:t>
            </a:r>
          </a:p>
        </p:txBody>
      </p:sp>
      <p:sp>
        <p:nvSpPr>
          <p:cNvPr id="194" name="Shape 194"/>
          <p:cNvSpPr txBox="1"/>
          <p:nvPr/>
        </p:nvSpPr>
        <p:spPr>
          <a:xfrm>
            <a:off x="7653721" y="3305803"/>
            <a:ext cx="295485"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900" b="1">
                <a:solidFill>
                  <a:schemeClr val="accent2"/>
                </a:solidFill>
                <a:latin typeface="+mn-lt"/>
                <a:ea typeface="+mn-ea"/>
                <a:cs typeface="+mn-cs"/>
                <a:sym typeface="Helvetica"/>
              </a:defRPr>
            </a:lvl1pPr>
          </a:lstStyle>
          <a:p>
            <a:r>
              <a:t>Y</a:t>
            </a:r>
          </a:p>
        </p:txBody>
      </p:sp>
      <p:sp>
        <p:nvSpPr>
          <p:cNvPr id="195" name="Shape 195"/>
          <p:cNvSpPr txBox="1"/>
          <p:nvPr/>
        </p:nvSpPr>
        <p:spPr>
          <a:xfrm>
            <a:off x="3548542" y="2319473"/>
            <a:ext cx="404344"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900" b="1">
                <a:solidFill>
                  <a:schemeClr val="accent2"/>
                </a:solidFill>
                <a:latin typeface="+mn-lt"/>
                <a:ea typeface="+mn-ea"/>
                <a:cs typeface="+mn-cs"/>
                <a:sym typeface="Helvetica"/>
              </a:defRPr>
            </a:pPr>
            <a:r>
              <a:t>T</a:t>
            </a:r>
            <a:r>
              <a:rPr baseline="-5999"/>
              <a:t>k</a:t>
            </a:r>
          </a:p>
        </p:txBody>
      </p:sp>
      <p:sp>
        <p:nvSpPr>
          <p:cNvPr id="196" name="Shape 196"/>
          <p:cNvSpPr txBox="1"/>
          <p:nvPr/>
        </p:nvSpPr>
        <p:spPr>
          <a:xfrm>
            <a:off x="4720538" y="3305803"/>
            <a:ext cx="677332"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900" b="1">
                <a:solidFill>
                  <a:schemeClr val="accent2"/>
                </a:solidFill>
                <a:latin typeface="+mn-lt"/>
                <a:ea typeface="+mn-ea"/>
                <a:cs typeface="+mn-cs"/>
                <a:sym typeface="Helvetica"/>
              </a:defRPr>
            </a:pPr>
            <a:r>
              <a:t>W</a:t>
            </a:r>
            <a:r>
              <a:rPr baseline="-5999"/>
              <a:t>k</a:t>
            </a:r>
            <a:r>
              <a:rPr baseline="31999"/>
              <a:t>T</a:t>
            </a:r>
          </a:p>
        </p:txBody>
      </p:sp>
      <p:sp>
        <p:nvSpPr>
          <p:cNvPr id="197" name="Shape 197"/>
          <p:cNvSpPr txBox="1"/>
          <p:nvPr/>
        </p:nvSpPr>
        <p:spPr>
          <a:xfrm>
            <a:off x="947202" y="3305803"/>
            <a:ext cx="306994"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900" b="1">
                <a:solidFill>
                  <a:schemeClr val="accent2"/>
                </a:solidFill>
                <a:latin typeface="+mn-lt"/>
                <a:ea typeface="+mn-ea"/>
                <a:cs typeface="+mn-cs"/>
                <a:sym typeface="Helvetica"/>
              </a:defRPr>
            </a:lvl1pPr>
          </a:lstStyle>
          <a:p>
            <a:r>
              <a:t>X</a:t>
            </a:r>
          </a:p>
        </p:txBody>
      </p:sp>
      <p:sp>
        <p:nvSpPr>
          <p:cNvPr id="198" name="Shape 198"/>
          <p:cNvSpPr txBox="1"/>
          <p:nvPr/>
        </p:nvSpPr>
        <p:spPr>
          <a:xfrm>
            <a:off x="2430978" y="6404292"/>
            <a:ext cx="4282044"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3"/>
              </a:rPr>
              <a:t>http://alexhwilliams.info/itsneuronalblog/2016/03/27/pca/</a:t>
            </a:r>
          </a:p>
        </p:txBody>
      </p:sp>
      <mc:AlternateContent xmlns:mc="http://schemas.openxmlformats.org/markup-compatibility/2006" xmlns:p14="http://schemas.microsoft.com/office/powerpoint/2010/main">
        <mc:Choice Requires="p14">
          <p:contentPart p14:bwMode="auto" r:id="rId4">
            <p14:nvContentPartPr>
              <p14:cNvPr id="46" name="Ink 45">
                <a:extLst>
                  <a:ext uri="{FF2B5EF4-FFF2-40B4-BE49-F238E27FC236}">
                    <a16:creationId xmlns:a16="http://schemas.microsoft.com/office/drawing/2014/main" id="{AEFF4DD5-E745-4AC6-B173-6D32D1241D5E}"/>
                  </a:ext>
                </a:extLst>
              </p14:cNvPr>
              <p14:cNvContentPartPr/>
              <p14:nvPr/>
            </p14:nvContentPartPr>
            <p14:xfrm>
              <a:off x="4754216" y="2745860"/>
              <a:ext cx="360" cy="360"/>
            </p14:xfrm>
          </p:contentPart>
        </mc:Choice>
        <mc:Fallback xmlns="">
          <p:pic>
            <p:nvPicPr>
              <p:cNvPr id="46" name="Ink 45">
                <a:extLst>
                  <a:ext uri="{FF2B5EF4-FFF2-40B4-BE49-F238E27FC236}">
                    <a16:creationId xmlns:a16="http://schemas.microsoft.com/office/drawing/2014/main" id="{AEFF4DD5-E745-4AC6-B173-6D32D1241D5E}"/>
                  </a:ext>
                </a:extLst>
              </p:cNvPr>
              <p:cNvPicPr/>
              <p:nvPr/>
            </p:nvPicPr>
            <p:blipFill>
              <a:blip r:embed="rId11"/>
              <a:stretch>
                <a:fillRect/>
              </a:stretch>
            </p:blipFill>
            <p:spPr>
              <a:xfrm>
                <a:off x="4745216" y="2737220"/>
                <a:ext cx="18000" cy="18000"/>
              </a:xfrm>
              <a:prstGeom prst="rect">
                <a:avLst/>
              </a:prstGeom>
            </p:spPr>
          </p:pic>
        </mc:Fallback>
      </mc:AlternateContent>
    </p:spTree>
  </p:cSld>
  <p:clrMapOvr>
    <a:masterClrMapping/>
  </p:clrMapOvr>
  <p:transition spd="med" advTm="50537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txBox="1">
            <a:spLocks noGrp="1"/>
          </p:cNvSpPr>
          <p:nvPr>
            <p:ph type="title"/>
          </p:nvPr>
        </p:nvSpPr>
        <p:spPr>
          <a:prstGeom prst="rect">
            <a:avLst/>
          </a:prstGeom>
        </p:spPr>
        <p:txBody>
          <a:bodyPr/>
          <a:lstStyle/>
          <a:p>
            <a:r>
              <a:t>Input reconstruction with PCA</a:t>
            </a:r>
          </a:p>
        </p:txBody>
      </p:sp>
      <p:sp>
        <p:nvSpPr>
          <p:cNvPr id="201" name="Shape 20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pic>
        <p:nvPicPr>
          <p:cNvPr id="202" name="pasted-image.png"/>
          <p:cNvPicPr>
            <a:picLocks noChangeAspect="1"/>
          </p:cNvPicPr>
          <p:nvPr/>
        </p:nvPicPr>
        <p:blipFill>
          <a:blip r:embed="rId2"/>
          <a:srcRect b="53013"/>
          <a:stretch>
            <a:fillRect/>
          </a:stretch>
        </p:blipFill>
        <p:spPr>
          <a:xfrm>
            <a:off x="994346" y="2320726"/>
            <a:ext cx="6957328" cy="2216388"/>
          </a:xfrm>
          <a:prstGeom prst="rect">
            <a:avLst/>
          </a:prstGeom>
          <a:ln w="12700">
            <a:miter lim="400000"/>
          </a:ln>
        </p:spPr>
      </p:pic>
      <p:sp>
        <p:nvSpPr>
          <p:cNvPr id="203" name="Shape 203"/>
          <p:cNvSpPr txBox="1"/>
          <p:nvPr/>
        </p:nvSpPr>
        <p:spPr>
          <a:xfrm>
            <a:off x="7653721" y="3305803"/>
            <a:ext cx="295485"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900" b="1">
                <a:solidFill>
                  <a:schemeClr val="accent2"/>
                </a:solidFill>
                <a:latin typeface="+mn-lt"/>
                <a:ea typeface="+mn-ea"/>
                <a:cs typeface="+mn-cs"/>
                <a:sym typeface="Helvetica"/>
              </a:defRPr>
            </a:lvl1pPr>
          </a:lstStyle>
          <a:p>
            <a:r>
              <a:t>Y</a:t>
            </a:r>
          </a:p>
        </p:txBody>
      </p:sp>
      <p:sp>
        <p:nvSpPr>
          <p:cNvPr id="204" name="Shape 204"/>
          <p:cNvSpPr txBox="1"/>
          <p:nvPr/>
        </p:nvSpPr>
        <p:spPr>
          <a:xfrm>
            <a:off x="3548542" y="2319473"/>
            <a:ext cx="404344"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900" b="1">
                <a:solidFill>
                  <a:schemeClr val="accent2"/>
                </a:solidFill>
                <a:latin typeface="+mn-lt"/>
                <a:ea typeface="+mn-ea"/>
                <a:cs typeface="+mn-cs"/>
                <a:sym typeface="Helvetica"/>
              </a:defRPr>
            </a:pPr>
            <a:r>
              <a:t>T</a:t>
            </a:r>
            <a:r>
              <a:rPr baseline="-5999"/>
              <a:t>k</a:t>
            </a:r>
          </a:p>
        </p:txBody>
      </p:sp>
      <p:sp>
        <p:nvSpPr>
          <p:cNvPr id="205" name="Shape 205"/>
          <p:cNvSpPr txBox="1"/>
          <p:nvPr/>
        </p:nvSpPr>
        <p:spPr>
          <a:xfrm>
            <a:off x="4720538" y="3305803"/>
            <a:ext cx="677332"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2900" b="1">
                <a:solidFill>
                  <a:schemeClr val="accent2"/>
                </a:solidFill>
                <a:latin typeface="+mn-lt"/>
                <a:ea typeface="+mn-ea"/>
                <a:cs typeface="+mn-cs"/>
                <a:sym typeface="Helvetica"/>
              </a:defRPr>
            </a:pPr>
            <a:r>
              <a:t>W</a:t>
            </a:r>
            <a:r>
              <a:rPr baseline="-5999"/>
              <a:t>k</a:t>
            </a:r>
            <a:r>
              <a:rPr baseline="31999"/>
              <a:t>T</a:t>
            </a:r>
          </a:p>
        </p:txBody>
      </p:sp>
      <p:sp>
        <p:nvSpPr>
          <p:cNvPr id="206" name="Shape 206"/>
          <p:cNvSpPr txBox="1"/>
          <p:nvPr/>
        </p:nvSpPr>
        <p:spPr>
          <a:xfrm>
            <a:off x="947202" y="3305803"/>
            <a:ext cx="306994"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900" b="1">
                <a:solidFill>
                  <a:schemeClr val="accent2"/>
                </a:solidFill>
                <a:latin typeface="+mn-lt"/>
                <a:ea typeface="+mn-ea"/>
                <a:cs typeface="+mn-cs"/>
                <a:sym typeface="Helvetica"/>
              </a:defRPr>
            </a:lvl1pPr>
          </a:lstStyle>
          <a:p>
            <a:r>
              <a:t>X</a:t>
            </a:r>
          </a:p>
        </p:txBody>
      </p:sp>
      <p:sp>
        <p:nvSpPr>
          <p:cNvPr id="207" name="Shape 207"/>
          <p:cNvSpPr txBox="1"/>
          <p:nvPr/>
        </p:nvSpPr>
        <p:spPr>
          <a:xfrm>
            <a:off x="2430978" y="6404292"/>
            <a:ext cx="4282044"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3"/>
              </a:rPr>
              <a:t>http://alexhwilliams.info/itsneuronalblog/2016/03/27/pca/</a:t>
            </a:r>
          </a:p>
        </p:txBody>
      </p:sp>
      <p:sp>
        <p:nvSpPr>
          <p:cNvPr id="208" name="Shape 208"/>
          <p:cNvSpPr txBox="1"/>
          <p:nvPr/>
        </p:nvSpPr>
        <p:spPr>
          <a:xfrm>
            <a:off x="2327189" y="4943947"/>
            <a:ext cx="4489622"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a:solidFill>
                  <a:schemeClr val="accent2"/>
                </a:solidFill>
              </a:defRPr>
            </a:pPr>
            <a:r>
              <a:t>PCA minimises the l2 distance between </a:t>
            </a:r>
            <a:r>
              <a:rPr b="1">
                <a:latin typeface="+mn-lt"/>
                <a:ea typeface="+mn-ea"/>
                <a:cs typeface="+mn-cs"/>
                <a:sym typeface="Helvetica"/>
              </a:rPr>
              <a:t>X</a:t>
            </a:r>
            <a:r>
              <a:t> and </a:t>
            </a:r>
            <a:r>
              <a:rPr b="1">
                <a:latin typeface="+mn-lt"/>
                <a:ea typeface="+mn-ea"/>
                <a:cs typeface="+mn-cs"/>
                <a:sym typeface="Helvetica"/>
              </a:rPr>
              <a:t>Y</a:t>
            </a:r>
          </a:p>
        </p:txBody>
      </p:sp>
    </p:spTree>
  </p:cSld>
  <p:clrMapOvr>
    <a:masterClrMapping/>
  </p:clrMapOvr>
  <p:transition spd="med" advTm="31132"/>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Shape 210"/>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9" indent="-342899">
              <a:spcBef>
                <a:spcPts val="700"/>
              </a:spcBef>
              <a:buSzPct val="100000"/>
              <a:buFont typeface="Arial"/>
              <a:buChar char="•"/>
              <a:defRPr sz="2900">
                <a:solidFill>
                  <a:srgbClr val="404040"/>
                </a:solidFill>
              </a:defRPr>
            </a:lvl1pPr>
          </a:lstStyle>
          <a:p>
            <a:r>
              <a:rPr dirty="0"/>
              <a:t>However our ability to capture the structure of the data in the original space is limited by the type of transformations we consider (orthogonal linear)</a:t>
            </a:r>
          </a:p>
        </p:txBody>
      </p:sp>
      <p:sp>
        <p:nvSpPr>
          <p:cNvPr id="211" name="Shape 211"/>
          <p:cNvSpPr txBox="1">
            <a:spLocks noGrp="1"/>
          </p:cNvSpPr>
          <p:nvPr>
            <p:ph type="title"/>
          </p:nvPr>
        </p:nvSpPr>
        <p:spPr>
          <a:prstGeom prst="rect">
            <a:avLst/>
          </a:prstGeom>
        </p:spPr>
        <p:txBody>
          <a:bodyPr/>
          <a:lstStyle/>
          <a:p>
            <a:r>
              <a:t>PCA limitations</a:t>
            </a:r>
          </a:p>
        </p:txBody>
      </p:sp>
      <p:sp>
        <p:nvSpPr>
          <p:cNvPr id="212" name="Shape 212"/>
          <p:cNvSpPr txBox="1"/>
          <p:nvPr/>
        </p:nvSpPr>
        <p:spPr>
          <a:xfrm>
            <a:off x="1973369" y="6404292"/>
            <a:ext cx="519726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chemeClr val="accent2"/>
                </a:solidFill>
              </a:defRPr>
            </a:pPr>
            <a:r>
              <a:t>Source: </a:t>
            </a:r>
            <a:r>
              <a:rPr u="sng">
                <a:solidFill>
                  <a:srgbClr val="0000FF"/>
                </a:solidFill>
                <a:uFill>
                  <a:solidFill>
                    <a:srgbClr val="0000FF"/>
                  </a:solidFill>
                </a:uFill>
                <a:hlinkClick r:id="rId2"/>
              </a:rPr>
              <a:t>http://www.astroml.org/book_figures/chapter7/fig_S_manifold_PCA.html</a:t>
            </a:r>
          </a:p>
        </p:txBody>
      </p:sp>
      <p:pic>
        <p:nvPicPr>
          <p:cNvPr id="213" name="pasted-image.png"/>
          <p:cNvPicPr>
            <a:picLocks noChangeAspect="1"/>
          </p:cNvPicPr>
          <p:nvPr/>
        </p:nvPicPr>
        <p:blipFill>
          <a:blip r:embed="rId3"/>
          <a:srcRect b="48527"/>
          <a:stretch>
            <a:fillRect/>
          </a:stretch>
        </p:blipFill>
        <p:spPr>
          <a:xfrm>
            <a:off x="1846659" y="3211976"/>
            <a:ext cx="5450842" cy="2805696"/>
          </a:xfrm>
          <a:prstGeom prst="rect">
            <a:avLst/>
          </a:prstGeom>
          <a:ln w="12700">
            <a:miter lim="400000"/>
          </a:ln>
        </p:spPr>
      </p:pic>
      <p:sp>
        <p:nvSpPr>
          <p:cNvPr id="214" name="Shape 214"/>
          <p:cNvSpPr txBox="1">
            <a:spLocks noGrp="1"/>
          </p:cNvSpPr>
          <p:nvPr>
            <p:ph type="sldNum" sz="quarter" idx="2"/>
          </p:nvPr>
        </p:nvSpPr>
        <p:spPr>
          <a:xfrm>
            <a:off x="6553200" y="6427460"/>
            <a:ext cx="2133600" cy="24830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Tree>
  </p:cSld>
  <p:clrMapOvr>
    <a:masterClrMapping/>
  </p:clrMapOvr>
  <p:transition spd="med" advTm="123559"/>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899" indent="-342899">
              <a:spcBef>
                <a:spcPts val="700"/>
              </a:spcBef>
              <a:buSzPct val="100000"/>
              <a:buFont typeface="Arial"/>
              <a:buChar char="•"/>
              <a:defRPr sz="2900">
                <a:solidFill>
                  <a:srgbClr val="404040"/>
                </a:solidFill>
              </a:defRPr>
            </a:pPr>
            <a:r>
              <a:t>It can generalise PCA by accounting for non-linear transformations</a:t>
            </a:r>
          </a:p>
        </p:txBody>
      </p:sp>
      <p:sp>
        <p:nvSpPr>
          <p:cNvPr id="217" name="Shape 217"/>
          <p:cNvSpPr txBox="1">
            <a:spLocks noGrp="1"/>
          </p:cNvSpPr>
          <p:nvPr>
            <p:ph type="title"/>
          </p:nvPr>
        </p:nvSpPr>
        <p:spPr>
          <a:prstGeom prst="rect">
            <a:avLst/>
          </a:prstGeom>
        </p:spPr>
        <p:txBody>
          <a:bodyPr/>
          <a:lstStyle/>
          <a:p>
            <a:r>
              <a:t>Autoencoders</a:t>
            </a:r>
          </a:p>
        </p:txBody>
      </p:sp>
      <p:pic>
        <p:nvPicPr>
          <p:cNvPr id="218" name="pasted-image.png"/>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19" name="Shape 21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Tree>
  </p:cSld>
  <p:clrMapOvr>
    <a:masterClrMapping/>
  </p:clrMapOvr>
  <p:transition spd="med" advTm="166476"/>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Shape 221"/>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899" indent="-342899">
              <a:spcBef>
                <a:spcPts val="700"/>
              </a:spcBef>
              <a:buSzPct val="100000"/>
              <a:buFont typeface="Arial"/>
              <a:buChar char="•"/>
              <a:defRPr sz="2900">
                <a:solidFill>
                  <a:srgbClr val="404040"/>
                </a:solidFill>
              </a:defRPr>
            </a:pPr>
            <a:r>
              <a:t>It can generalise PCA by accounting for non-linear transformations</a:t>
            </a:r>
          </a:p>
        </p:txBody>
      </p:sp>
      <p:sp>
        <p:nvSpPr>
          <p:cNvPr id="222" name="Shape 222"/>
          <p:cNvSpPr txBox="1">
            <a:spLocks noGrp="1"/>
          </p:cNvSpPr>
          <p:nvPr>
            <p:ph type="title"/>
          </p:nvPr>
        </p:nvSpPr>
        <p:spPr>
          <a:prstGeom prst="rect">
            <a:avLst/>
          </a:prstGeom>
        </p:spPr>
        <p:txBody>
          <a:bodyPr/>
          <a:lstStyle/>
          <a:p>
            <a:r>
              <a:t>Autoencoders</a:t>
            </a:r>
          </a:p>
        </p:txBody>
      </p:sp>
      <p:pic>
        <p:nvPicPr>
          <p:cNvPr id="223"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24" name="Shape 224"/>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25" name="Shape 225"/>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26" name="Shape 226"/>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27" name="Shape 22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228" name="Shape 228"/>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29" name="Shape 229"/>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spTree>
  </p:cSld>
  <p:clrMapOvr>
    <a:masterClrMapping/>
  </p:clrMapOvr>
  <p:transition spd="med" advTm="28236"/>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 name="Shape 231"/>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An </a:t>
            </a:r>
            <a:r>
              <a:rPr b="1">
                <a:latin typeface="+mn-lt"/>
                <a:ea typeface="+mn-ea"/>
                <a:cs typeface="+mn-cs"/>
                <a:sym typeface="Helvetica"/>
              </a:rPr>
              <a:t>autoencoder</a:t>
            </a:r>
            <a:r>
              <a:t> is neural networks that is trained to copy its input to its output</a:t>
            </a:r>
          </a:p>
          <a:p>
            <a:pPr marL="342899" indent="-342899">
              <a:spcBef>
                <a:spcPts val="700"/>
              </a:spcBef>
              <a:buSzPct val="100000"/>
              <a:buFont typeface="Arial"/>
              <a:buChar char="•"/>
              <a:defRPr sz="2900">
                <a:solidFill>
                  <a:srgbClr val="404040"/>
                </a:solidFill>
              </a:defRPr>
            </a:pPr>
            <a:r>
              <a:t>It can generalise PCA by accounting for non-linear transformations</a:t>
            </a:r>
          </a:p>
        </p:txBody>
      </p:sp>
      <p:sp>
        <p:nvSpPr>
          <p:cNvPr id="232" name="Shape 232"/>
          <p:cNvSpPr txBox="1">
            <a:spLocks noGrp="1"/>
          </p:cNvSpPr>
          <p:nvPr>
            <p:ph type="title"/>
          </p:nvPr>
        </p:nvSpPr>
        <p:spPr>
          <a:prstGeom prst="rect">
            <a:avLst/>
          </a:prstGeom>
        </p:spPr>
        <p:txBody>
          <a:bodyPr/>
          <a:lstStyle/>
          <a:p>
            <a:r>
              <a:t>Autoencoders</a:t>
            </a:r>
          </a:p>
        </p:txBody>
      </p:sp>
      <p:pic>
        <p:nvPicPr>
          <p:cNvPr id="233"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34" name="Shape 234"/>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35" name="Shape 235"/>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36" name="Shape 236"/>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37" name="Shape 23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238" name="Shape 238"/>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39" name="Shape 239"/>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sp>
        <p:nvSpPr>
          <p:cNvPr id="240" name="Shape 240"/>
          <p:cNvSpPr txBox="1"/>
          <p:nvPr/>
        </p:nvSpPr>
        <p:spPr>
          <a:xfrm>
            <a:off x="2211086" y="4802631"/>
            <a:ext cx="172956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b="1">
                <a:solidFill>
                  <a:schemeClr val="accent1"/>
                </a:solidFill>
                <a:latin typeface="+mn-lt"/>
                <a:ea typeface="+mn-ea"/>
                <a:cs typeface="+mn-cs"/>
                <a:sym typeface="Helvetica"/>
              </a:defRPr>
            </a:lvl1pPr>
          </a:lstStyle>
          <a:p>
            <a:r>
              <a:t>(Neural network)</a:t>
            </a:r>
          </a:p>
        </p:txBody>
      </p:sp>
      <p:sp>
        <p:nvSpPr>
          <p:cNvPr id="241" name="Shape 241"/>
          <p:cNvSpPr txBox="1"/>
          <p:nvPr/>
        </p:nvSpPr>
        <p:spPr>
          <a:xfrm>
            <a:off x="5583050" y="4802631"/>
            <a:ext cx="1729568"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b="1">
                <a:solidFill>
                  <a:schemeClr val="accent1"/>
                </a:solidFill>
                <a:latin typeface="+mn-lt"/>
                <a:ea typeface="+mn-ea"/>
                <a:cs typeface="+mn-cs"/>
                <a:sym typeface="Helvetica"/>
              </a:defRPr>
            </a:lvl1pPr>
          </a:lstStyle>
          <a:p>
            <a:r>
              <a:t>(Neural network)</a:t>
            </a:r>
          </a:p>
        </p:txBody>
      </p:sp>
    </p:spTree>
  </p:cSld>
  <p:clrMapOvr>
    <a:masterClrMapping/>
  </p:clrMapOvr>
  <p:transition spd="med" advTm="2478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We want to force the code to have a lower dimensionality than the input</a:t>
            </a:r>
          </a:p>
          <a:p>
            <a:pPr marL="342899" indent="-342899">
              <a:spcBef>
                <a:spcPts val="700"/>
              </a:spcBef>
              <a:buSzPct val="100000"/>
              <a:buFont typeface="Arial"/>
              <a:buChar char="•"/>
              <a:defRPr sz="2900">
                <a:solidFill>
                  <a:srgbClr val="404040"/>
                </a:solidFill>
              </a:defRPr>
            </a:pPr>
            <a:r>
              <a:t>We want to learn a low-dimensional representation which captures the salient features of the input</a:t>
            </a:r>
          </a:p>
        </p:txBody>
      </p:sp>
      <p:sp>
        <p:nvSpPr>
          <p:cNvPr id="244" name="Shape 244"/>
          <p:cNvSpPr txBox="1">
            <a:spLocks noGrp="1"/>
          </p:cNvSpPr>
          <p:nvPr>
            <p:ph type="title"/>
          </p:nvPr>
        </p:nvSpPr>
        <p:spPr>
          <a:prstGeom prst="rect">
            <a:avLst/>
          </a:prstGeom>
        </p:spPr>
        <p:txBody>
          <a:bodyPr/>
          <a:lstStyle/>
          <a:p>
            <a:r>
              <a:t>Autoencoders</a:t>
            </a:r>
          </a:p>
        </p:txBody>
      </p:sp>
      <p:pic>
        <p:nvPicPr>
          <p:cNvPr id="245"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46" name="Shape 246"/>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47" name="Shape 247"/>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48" name="Shape 248"/>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49" name="Shape 24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250" name="Shape 250"/>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51" name="Shape 251"/>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spTree>
  </p:cSld>
  <p:clrMapOvr>
    <a:masterClrMapping/>
  </p:clrMapOvr>
  <p:transition spd="med" advTm="76498"/>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Shape 253"/>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9" indent="-342899">
              <a:spcBef>
                <a:spcPts val="700"/>
              </a:spcBef>
              <a:buSzPct val="100000"/>
              <a:buFont typeface="Arial"/>
              <a:buChar char="•"/>
              <a:defRPr sz="2900">
                <a:solidFill>
                  <a:srgbClr val="404040"/>
                </a:solidFill>
              </a:defRPr>
            </a:lvl1pPr>
          </a:lstStyle>
          <a:p>
            <a:r>
              <a:t>Minimise the loss/reconstruction error</a:t>
            </a:r>
          </a:p>
        </p:txBody>
      </p:sp>
      <p:sp>
        <p:nvSpPr>
          <p:cNvPr id="254" name="Shape 254"/>
          <p:cNvSpPr txBox="1">
            <a:spLocks noGrp="1"/>
          </p:cNvSpPr>
          <p:nvPr>
            <p:ph type="title"/>
          </p:nvPr>
        </p:nvSpPr>
        <p:spPr>
          <a:prstGeom prst="rect">
            <a:avLst/>
          </a:prstGeom>
        </p:spPr>
        <p:txBody>
          <a:bodyPr/>
          <a:lstStyle/>
          <a:p>
            <a:r>
              <a:t>Autoencoders</a:t>
            </a:r>
          </a:p>
        </p:txBody>
      </p:sp>
      <p:pic>
        <p:nvPicPr>
          <p:cNvPr id="255"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56" name="Shape 256"/>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57" name="Shape 257"/>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58" name="Shape 258"/>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59" name="Shape 25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260" name="Shape 260"/>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61" name="Shape 261"/>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pic>
        <p:nvPicPr>
          <p:cNvPr id="262" name="Screen Shot 2019-04-15 at 16.01.04.png"/>
          <p:cNvPicPr>
            <a:picLocks noChangeAspect="1"/>
          </p:cNvPicPr>
          <p:nvPr/>
        </p:nvPicPr>
        <p:blipFill>
          <a:blip r:embed="rId3"/>
          <a:stretch>
            <a:fillRect/>
          </a:stretch>
        </p:blipFill>
        <p:spPr>
          <a:xfrm>
            <a:off x="1575671" y="2248325"/>
            <a:ext cx="5992658" cy="1207233"/>
          </a:xfrm>
          <a:prstGeom prst="rect">
            <a:avLst/>
          </a:prstGeom>
          <a:ln w="12700">
            <a:miter lim="400000"/>
          </a:ln>
        </p:spPr>
      </p:pic>
    </p:spTree>
  </p:cSld>
  <p:clrMapOvr>
    <a:masterClrMapping/>
  </p:clrMapOvr>
  <p:transition spd="med" advTm="93760"/>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lvl1pPr marL="342899" indent="-342899">
              <a:spcBef>
                <a:spcPts val="700"/>
              </a:spcBef>
              <a:buSzPct val="100000"/>
              <a:buFont typeface="Arial"/>
              <a:buChar char="•"/>
              <a:defRPr sz="2900">
                <a:solidFill>
                  <a:srgbClr val="404040"/>
                </a:solidFill>
              </a:defRPr>
            </a:lvl1pPr>
          </a:lstStyle>
          <a:p>
            <a:r>
              <a:t>Backprop and SGD to find the optimal parameters</a:t>
            </a:r>
          </a:p>
        </p:txBody>
      </p:sp>
      <p:sp>
        <p:nvSpPr>
          <p:cNvPr id="265" name="Shape 265"/>
          <p:cNvSpPr txBox="1">
            <a:spLocks noGrp="1"/>
          </p:cNvSpPr>
          <p:nvPr>
            <p:ph type="title"/>
          </p:nvPr>
        </p:nvSpPr>
        <p:spPr>
          <a:prstGeom prst="rect">
            <a:avLst/>
          </a:prstGeom>
        </p:spPr>
        <p:txBody>
          <a:bodyPr/>
          <a:lstStyle/>
          <a:p>
            <a:r>
              <a:t>Autoencoders</a:t>
            </a:r>
          </a:p>
        </p:txBody>
      </p:sp>
      <p:pic>
        <p:nvPicPr>
          <p:cNvPr id="266"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67" name="Shape 267"/>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68" name="Shape 268"/>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69" name="Shape 269"/>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70" name="Shape 27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271" name="Shape 271"/>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72" name="Shape 272"/>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pic>
        <p:nvPicPr>
          <p:cNvPr id="273" name="Screen Shot 2019-04-15 at 16.01.04.png"/>
          <p:cNvPicPr>
            <a:picLocks noChangeAspect="1"/>
          </p:cNvPicPr>
          <p:nvPr/>
        </p:nvPicPr>
        <p:blipFill>
          <a:blip r:embed="rId3"/>
          <a:stretch>
            <a:fillRect/>
          </a:stretch>
        </p:blipFill>
        <p:spPr>
          <a:xfrm>
            <a:off x="1575671" y="2248325"/>
            <a:ext cx="5992658" cy="1207233"/>
          </a:xfrm>
          <a:prstGeom prst="rect">
            <a:avLst/>
          </a:prstGeom>
          <a:ln w="12700">
            <a:miter lim="400000"/>
          </a:ln>
        </p:spPr>
      </p:pic>
    </p:spTree>
  </p:cSld>
  <p:clrMapOvr>
    <a:masterClrMapping/>
  </p:clrMapOvr>
  <p:transition spd="med" advTm="19193"/>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Shape 130"/>
          <p:cNvSpPr txBox="1">
            <a:spLocks noGrp="1"/>
          </p:cNvSpPr>
          <p:nvPr>
            <p:ph type="body" idx="1"/>
          </p:nvPr>
        </p:nvSpPr>
        <p:spPr>
          <a:prstGeom prst="rect">
            <a:avLst/>
          </a:prstGeom>
        </p:spPr>
        <p:txBody>
          <a:bodyPr/>
          <a:lstStyle>
            <a:lvl1pPr marL="342899" indent="-342899">
              <a:defRPr sz="2900"/>
            </a:lvl1pPr>
          </a:lstStyle>
          <a:p>
            <a:r>
              <a:t>In other words, the data is concentrated with high probability in a small non-linear region of space</a:t>
            </a:r>
          </a:p>
        </p:txBody>
      </p:sp>
      <p:sp>
        <p:nvSpPr>
          <p:cNvPr id="131" name="Shape 131"/>
          <p:cNvSpPr txBox="1">
            <a:spLocks noGrp="1"/>
          </p:cNvSpPr>
          <p:nvPr>
            <p:ph type="title"/>
          </p:nvPr>
        </p:nvSpPr>
        <p:spPr>
          <a:prstGeom prst="rect">
            <a:avLst/>
          </a:prstGeom>
        </p:spPr>
        <p:txBody>
          <a:bodyPr/>
          <a:lstStyle/>
          <a:p>
            <a:r>
              <a:t>Manifold hypothesis</a:t>
            </a:r>
          </a:p>
        </p:txBody>
      </p:sp>
      <p:sp>
        <p:nvSpPr>
          <p:cNvPr id="132" name="Shape 13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pic>
        <p:nvPicPr>
          <p:cNvPr id="133" name="pasted-image.png"/>
          <p:cNvPicPr>
            <a:picLocks noChangeAspect="1"/>
          </p:cNvPicPr>
          <p:nvPr/>
        </p:nvPicPr>
        <p:blipFill>
          <a:blip r:embed="rId2"/>
          <a:stretch>
            <a:fillRect/>
          </a:stretch>
        </p:blipFill>
        <p:spPr>
          <a:xfrm>
            <a:off x="1981100" y="2935321"/>
            <a:ext cx="5181800" cy="3230529"/>
          </a:xfrm>
          <a:prstGeom prst="rect">
            <a:avLst/>
          </a:prstGeom>
          <a:ln w="12700">
            <a:miter lim="400000"/>
          </a:ln>
        </p:spPr>
      </p:pic>
      <p:sp>
        <p:nvSpPr>
          <p:cNvPr id="134" name="Shape 134"/>
          <p:cNvSpPr txBox="1"/>
          <p:nvPr/>
        </p:nvSpPr>
        <p:spPr>
          <a:xfrm>
            <a:off x="844433" y="6404292"/>
            <a:ext cx="7455134"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solidFill>
                  <a:schemeClr val="accent2"/>
                </a:solidFill>
              </a:defRPr>
            </a:pPr>
            <a:r>
              <a:rPr i="1">
                <a:latin typeface="+mn-lt"/>
                <a:ea typeface="+mn-ea"/>
                <a:cs typeface="+mn-cs"/>
                <a:sym typeface="Helvetica"/>
              </a:rPr>
              <a:t>Karbauskaitė et al</a:t>
            </a:r>
            <a:r>
              <a:t>. "Topology preservation measures in the visualization of manifold-type multidimensional data”, 2009</a:t>
            </a:r>
          </a:p>
        </p:txBody>
      </p:sp>
    </p:spTree>
  </p:cSld>
  <p:clrMapOvr>
    <a:masterClrMapping/>
  </p:clrMapOvr>
  <p:transition spd="med" advTm="75724"/>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txBox="1"/>
          <p:nvPr/>
        </p:nvSpPr>
        <p:spPr>
          <a:xfrm>
            <a:off x="457200" y="1600200"/>
            <a:ext cx="82296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pPr marL="342899" indent="-342899">
              <a:spcBef>
                <a:spcPts val="700"/>
              </a:spcBef>
              <a:buSzPct val="100000"/>
              <a:buFont typeface="Arial"/>
              <a:buChar char="•"/>
              <a:defRPr sz="2900">
                <a:solidFill>
                  <a:srgbClr val="404040"/>
                </a:solidFill>
              </a:defRPr>
            </a:pPr>
            <a:r>
              <a:t>With l2 norm and </a:t>
            </a:r>
            <a:r>
              <a:rPr i="1">
                <a:latin typeface="+mn-lt"/>
                <a:ea typeface="+mn-ea"/>
                <a:cs typeface="+mn-cs"/>
                <a:sym typeface="Helvetica"/>
              </a:rPr>
              <a:t>f</a:t>
            </a:r>
            <a:r>
              <a:t>, </a:t>
            </a:r>
            <a:r>
              <a:rPr i="1">
                <a:latin typeface="+mn-lt"/>
                <a:ea typeface="+mn-ea"/>
                <a:cs typeface="+mn-cs"/>
                <a:sym typeface="Helvetica"/>
              </a:rPr>
              <a:t>g</a:t>
            </a:r>
            <a:r>
              <a:t> linear we recover PCA</a:t>
            </a:r>
          </a:p>
        </p:txBody>
      </p:sp>
      <p:sp>
        <p:nvSpPr>
          <p:cNvPr id="276" name="Shape 276"/>
          <p:cNvSpPr txBox="1">
            <a:spLocks noGrp="1"/>
          </p:cNvSpPr>
          <p:nvPr>
            <p:ph type="title"/>
          </p:nvPr>
        </p:nvSpPr>
        <p:spPr>
          <a:prstGeom prst="rect">
            <a:avLst/>
          </a:prstGeom>
        </p:spPr>
        <p:txBody>
          <a:bodyPr/>
          <a:lstStyle/>
          <a:p>
            <a:r>
              <a:t>Autoencoders</a:t>
            </a:r>
          </a:p>
        </p:txBody>
      </p:sp>
      <p:pic>
        <p:nvPicPr>
          <p:cNvPr id="277" name="pasted-image.pdf"/>
          <p:cNvPicPr>
            <a:picLocks noChangeAspect="1"/>
          </p:cNvPicPr>
          <p:nvPr/>
        </p:nvPicPr>
        <p:blipFill>
          <a:blip r:embed="rId2"/>
          <a:stretch>
            <a:fillRect/>
          </a:stretch>
        </p:blipFill>
        <p:spPr>
          <a:xfrm>
            <a:off x="3179778" y="4103683"/>
            <a:ext cx="2784444" cy="2834173"/>
          </a:xfrm>
          <a:prstGeom prst="rect">
            <a:avLst/>
          </a:prstGeom>
          <a:ln w="3175">
            <a:miter lim="400000"/>
          </a:ln>
        </p:spPr>
      </p:pic>
      <p:sp>
        <p:nvSpPr>
          <p:cNvPr id="278" name="Shape 278"/>
          <p:cNvSpPr txBox="1"/>
          <p:nvPr/>
        </p:nvSpPr>
        <p:spPr>
          <a:xfrm>
            <a:off x="3690157" y="3783302"/>
            <a:ext cx="1916086" cy="3330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Hidden layer (code)</a:t>
            </a:r>
          </a:p>
        </p:txBody>
      </p:sp>
      <p:sp>
        <p:nvSpPr>
          <p:cNvPr id="279" name="Shape 279"/>
          <p:cNvSpPr txBox="1"/>
          <p:nvPr/>
        </p:nvSpPr>
        <p:spPr>
          <a:xfrm>
            <a:off x="2776558" y="5989278"/>
            <a:ext cx="59862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Input</a:t>
            </a:r>
          </a:p>
        </p:txBody>
      </p:sp>
      <p:sp>
        <p:nvSpPr>
          <p:cNvPr id="280" name="Shape 280"/>
          <p:cNvSpPr txBox="1"/>
          <p:nvPr/>
        </p:nvSpPr>
        <p:spPr>
          <a:xfrm>
            <a:off x="5924220" y="5989278"/>
            <a:ext cx="1502977"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2"/>
                </a:solidFill>
              </a:defRPr>
            </a:lvl1pPr>
          </a:lstStyle>
          <a:p>
            <a:r>
              <a:t>Reconstruction</a:t>
            </a:r>
          </a:p>
        </p:txBody>
      </p:sp>
      <p:sp>
        <p:nvSpPr>
          <p:cNvPr id="281" name="Shape 28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sp>
        <p:nvSpPr>
          <p:cNvPr id="282" name="Shape 282"/>
          <p:cNvSpPr txBox="1"/>
          <p:nvPr/>
        </p:nvSpPr>
        <p:spPr>
          <a:xfrm>
            <a:off x="2122313" y="5154072"/>
            <a:ext cx="1692733"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Encoder function</a:t>
            </a:r>
          </a:p>
        </p:txBody>
      </p:sp>
      <p:sp>
        <p:nvSpPr>
          <p:cNvPr id="283" name="Shape 283"/>
          <p:cNvSpPr txBox="1"/>
          <p:nvPr/>
        </p:nvSpPr>
        <p:spPr>
          <a:xfrm>
            <a:off x="5590138" y="5154072"/>
            <a:ext cx="1715392"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chemeClr val="accent1"/>
                </a:solidFill>
              </a:defRPr>
            </a:lvl1pPr>
          </a:lstStyle>
          <a:p>
            <a:r>
              <a:t>Decoder function</a:t>
            </a:r>
          </a:p>
        </p:txBody>
      </p:sp>
      <p:pic>
        <p:nvPicPr>
          <p:cNvPr id="284" name="Screen Shot 2019-04-15 at 16.01.04.png"/>
          <p:cNvPicPr>
            <a:picLocks noChangeAspect="1"/>
          </p:cNvPicPr>
          <p:nvPr/>
        </p:nvPicPr>
        <p:blipFill>
          <a:blip r:embed="rId3"/>
          <a:stretch>
            <a:fillRect/>
          </a:stretch>
        </p:blipFill>
        <p:spPr>
          <a:xfrm>
            <a:off x="1575671" y="2248325"/>
            <a:ext cx="5992658" cy="1207233"/>
          </a:xfrm>
          <a:prstGeom prst="rect">
            <a:avLst/>
          </a:prstGeom>
          <a:ln w="12700">
            <a:miter lim="400000"/>
          </a:ln>
        </p:spPr>
      </p:pic>
    </p:spTree>
  </p:cSld>
  <p:clrMapOvr>
    <a:masterClrMapping/>
  </p:clrMapOvr>
  <p:transition spd="med" advTm="9834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Shape 28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31</a:t>
            </a:fld>
            <a:endParaRPr/>
          </a:p>
        </p:txBody>
      </p:sp>
      <p:sp>
        <p:nvSpPr>
          <p:cNvPr id="287" name="Shape 287"/>
          <p:cNvSpPr txBox="1"/>
          <p:nvPr/>
        </p:nvSpPr>
        <p:spPr>
          <a:xfrm>
            <a:off x="1431969" y="6404292"/>
            <a:ext cx="628006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pPr>
            <a:r>
              <a:rPr dirty="0">
                <a:solidFill>
                  <a:schemeClr val="accent2"/>
                </a:solidFill>
              </a:rPr>
              <a:t>Source: </a:t>
            </a:r>
            <a:r>
              <a:rPr u="sng" dirty="0">
                <a:solidFill>
                  <a:srgbClr val="0000FF"/>
                </a:solidFill>
                <a:uFill>
                  <a:solidFill>
                    <a:srgbClr val="0000FF"/>
                  </a:solidFill>
                </a:uFill>
                <a:hlinkClick r:id="rId2"/>
              </a:rPr>
              <a:t>https://towardsdatascience.com/applied-deep-learning-part-3-autoencoders-1c083af4d798</a:t>
            </a:r>
          </a:p>
        </p:txBody>
      </p:sp>
      <p:sp>
        <p:nvSpPr>
          <p:cNvPr id="288" name="Shape 288"/>
          <p:cNvSpPr txBox="1">
            <a:spLocks noGrp="1"/>
          </p:cNvSpPr>
          <p:nvPr>
            <p:ph type="title"/>
          </p:nvPr>
        </p:nvSpPr>
        <p:spPr>
          <a:prstGeom prst="rect">
            <a:avLst/>
          </a:prstGeom>
        </p:spPr>
        <p:txBody>
          <a:bodyPr/>
          <a:lstStyle/>
          <a:p>
            <a:r>
              <a:t>Autoencoders</a:t>
            </a:r>
          </a:p>
        </p:txBody>
      </p:sp>
      <p:sp>
        <p:nvSpPr>
          <p:cNvPr id="289" name="Shape 289"/>
          <p:cNvSpPr txBox="1"/>
          <p:nvPr/>
        </p:nvSpPr>
        <p:spPr>
          <a:xfrm>
            <a:off x="897983" y="1630679"/>
            <a:ext cx="7348034" cy="4546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sz="2900">
                <a:solidFill>
                  <a:schemeClr val="accent2"/>
                </a:solidFill>
              </a:defRPr>
            </a:lvl1pPr>
          </a:lstStyle>
          <a:p>
            <a:r>
              <a:t>Example: one-layer encoder + one-layer decoder</a:t>
            </a:r>
          </a:p>
        </p:txBody>
      </p:sp>
      <p:pic>
        <p:nvPicPr>
          <p:cNvPr id="290" name="Screen Shot 2019-04-15 at 16.09.30.png"/>
          <p:cNvPicPr>
            <a:picLocks noChangeAspect="1"/>
          </p:cNvPicPr>
          <p:nvPr/>
        </p:nvPicPr>
        <p:blipFill>
          <a:blip r:embed="rId3"/>
          <a:stretch>
            <a:fillRect/>
          </a:stretch>
        </p:blipFill>
        <p:spPr>
          <a:xfrm>
            <a:off x="1177989" y="5257800"/>
            <a:ext cx="6788022" cy="507948"/>
          </a:xfrm>
          <a:prstGeom prst="rect">
            <a:avLst/>
          </a:prstGeom>
          <a:ln w="12700">
            <a:miter lim="400000"/>
          </a:ln>
        </p:spPr>
      </p:pic>
      <p:pic>
        <p:nvPicPr>
          <p:cNvPr id="291" name="pasted-image.png"/>
          <p:cNvPicPr>
            <a:picLocks noChangeAspect="1"/>
          </p:cNvPicPr>
          <p:nvPr/>
        </p:nvPicPr>
        <p:blipFill>
          <a:blip r:embed="rId4"/>
          <a:stretch>
            <a:fillRect/>
          </a:stretch>
        </p:blipFill>
        <p:spPr>
          <a:xfrm>
            <a:off x="544955" y="3050857"/>
            <a:ext cx="8054090" cy="1902779"/>
          </a:xfrm>
          <a:prstGeom prst="rect">
            <a:avLst/>
          </a:prstGeom>
          <a:ln w="12700">
            <a:miter lim="400000"/>
          </a:ln>
        </p:spPr>
      </p:pic>
    </p:spTree>
  </p:cSld>
  <p:clrMapOvr>
    <a:masterClrMapping/>
  </p:clrMapOvr>
  <p:transition spd="med" advTm="197071"/>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txBox="1">
            <a:spLocks noGrp="1"/>
          </p:cNvSpPr>
          <p:nvPr>
            <p:ph type="title"/>
          </p:nvPr>
        </p:nvSpPr>
        <p:spPr>
          <a:prstGeom prst="rect">
            <a:avLst/>
          </a:prstGeom>
        </p:spPr>
        <p:txBody>
          <a:bodyPr/>
          <a:lstStyle/>
          <a:p>
            <a:r>
              <a:t>Deep autoencoders</a:t>
            </a:r>
          </a:p>
        </p:txBody>
      </p:sp>
      <p:sp>
        <p:nvSpPr>
          <p:cNvPr id="294" name="Shape 29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32</a:t>
            </a:fld>
            <a:endParaRPr/>
          </a:p>
        </p:txBody>
      </p:sp>
      <p:pic>
        <p:nvPicPr>
          <p:cNvPr id="295" name="pasted-image.png"/>
          <p:cNvPicPr>
            <a:picLocks noChangeAspect="1"/>
          </p:cNvPicPr>
          <p:nvPr/>
        </p:nvPicPr>
        <p:blipFill>
          <a:blip r:embed="rId2"/>
          <a:stretch>
            <a:fillRect/>
          </a:stretch>
        </p:blipFill>
        <p:spPr>
          <a:xfrm>
            <a:off x="1641363" y="1450676"/>
            <a:ext cx="5861274" cy="4652653"/>
          </a:xfrm>
          <a:prstGeom prst="rect">
            <a:avLst/>
          </a:prstGeom>
          <a:ln w="12700">
            <a:miter lim="400000"/>
          </a:ln>
        </p:spPr>
      </p:pic>
      <p:sp>
        <p:nvSpPr>
          <p:cNvPr id="296" name="Shape 296"/>
          <p:cNvSpPr txBox="1"/>
          <p:nvPr/>
        </p:nvSpPr>
        <p:spPr>
          <a:xfrm>
            <a:off x="1431969" y="6404292"/>
            <a:ext cx="6280062"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lgn="ctr">
              <a:defRPr sz="1200"/>
            </a:pPr>
            <a:r>
              <a:rPr>
                <a:solidFill>
                  <a:schemeClr val="accent2"/>
                </a:solidFill>
              </a:rPr>
              <a:t>Source: </a:t>
            </a:r>
            <a:r>
              <a:rPr u="sng">
                <a:solidFill>
                  <a:srgbClr val="0000FF"/>
                </a:solidFill>
                <a:uFill>
                  <a:solidFill>
                    <a:srgbClr val="0000FF"/>
                  </a:solidFill>
                </a:uFill>
                <a:hlinkClick r:id="rId3"/>
              </a:rPr>
              <a:t>https://towardsdatascience.com/applied-deep-learning-part-3-autoencoders-1c083af4d798</a:t>
            </a:r>
          </a:p>
        </p:txBody>
      </p:sp>
    </p:spTree>
  </p:cSld>
  <p:clrMapOvr>
    <a:masterClrMapping/>
  </p:clrMapOvr>
  <p:transition spd="med" advTm="120880"/>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txBox="1">
            <a:spLocks noGrp="1"/>
          </p:cNvSpPr>
          <p:nvPr>
            <p:ph type="title"/>
          </p:nvPr>
        </p:nvSpPr>
        <p:spPr>
          <a:prstGeom prst="rect">
            <a:avLst/>
          </a:prstGeom>
        </p:spPr>
        <p:txBody>
          <a:bodyPr/>
          <a:lstStyle/>
          <a:p>
            <a:r>
              <a:t>PCA vs autoencoders</a:t>
            </a:r>
          </a:p>
        </p:txBody>
      </p:sp>
      <p:sp>
        <p:nvSpPr>
          <p:cNvPr id="299" name="Shape 29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33</a:t>
            </a:fld>
            <a:endParaRPr/>
          </a:p>
        </p:txBody>
      </p:sp>
      <p:pic>
        <p:nvPicPr>
          <p:cNvPr id="300" name="Screen Shot 2019-04-15 at 18.22.49.png"/>
          <p:cNvPicPr>
            <a:picLocks noChangeAspect="1"/>
          </p:cNvPicPr>
          <p:nvPr/>
        </p:nvPicPr>
        <p:blipFill>
          <a:blip r:embed="rId2"/>
          <a:stretch>
            <a:fillRect/>
          </a:stretch>
        </p:blipFill>
        <p:spPr>
          <a:xfrm>
            <a:off x="208788" y="2134232"/>
            <a:ext cx="8726424" cy="3736029"/>
          </a:xfrm>
          <a:prstGeom prst="rect">
            <a:avLst/>
          </a:prstGeom>
          <a:ln w="12700">
            <a:miter lim="400000"/>
          </a:ln>
        </p:spPr>
      </p:pic>
      <p:sp>
        <p:nvSpPr>
          <p:cNvPr id="301" name="Shape 301"/>
          <p:cNvSpPr txBox="1"/>
          <p:nvPr/>
        </p:nvSpPr>
        <p:spPr>
          <a:xfrm>
            <a:off x="2756130" y="6404292"/>
            <a:ext cx="3631740"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a:defRPr sz="1200">
                <a:solidFill>
                  <a:schemeClr val="accent2"/>
                </a:solidFill>
              </a:defRPr>
            </a:pPr>
            <a:r>
              <a:rPr dirty="0"/>
              <a:t>Source: </a:t>
            </a:r>
            <a:r>
              <a:rPr u="sng" dirty="0">
                <a:solidFill>
                  <a:srgbClr val="0000FF"/>
                </a:solidFill>
                <a:uFill>
                  <a:solidFill>
                    <a:srgbClr val="0000FF"/>
                  </a:solidFill>
                </a:uFill>
                <a:hlinkClick r:id="rId3"/>
              </a:rPr>
              <a:t>https://www.cs.toronto.edu/~hinton/science.pdf</a:t>
            </a:r>
          </a:p>
        </p:txBody>
      </p:sp>
    </p:spTree>
  </p:cSld>
  <p:clrMapOvr>
    <a:masterClrMapping/>
  </p:clrMapOvr>
  <p:transition spd="med" advTm="221854"/>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txBox="1">
            <a:spLocks noGrp="1"/>
          </p:cNvSpPr>
          <p:nvPr>
            <p:ph type="body" idx="1"/>
          </p:nvPr>
        </p:nvSpPr>
        <p:spPr>
          <a:prstGeom prst="rect">
            <a:avLst/>
          </a:prstGeom>
        </p:spPr>
        <p:txBody>
          <a:bodyPr/>
          <a:lstStyle/>
          <a:p>
            <a:r>
              <a:rPr b="1" dirty="0">
                <a:latin typeface="+mn-lt"/>
                <a:ea typeface="+mn-ea"/>
                <a:cs typeface="+mn-cs"/>
                <a:sym typeface="Helvetica"/>
              </a:rPr>
              <a:t>Undercomplete</a:t>
            </a:r>
            <a:r>
              <a:rPr dirty="0"/>
              <a:t> autoencoders (what we talked about in the previous slides)</a:t>
            </a:r>
          </a:p>
          <a:p>
            <a:pPr marL="778668" lvl="1" indent="-321468">
              <a:buChar char="•"/>
            </a:pPr>
            <a:r>
              <a:rPr dirty="0"/>
              <a:t>code has lower dimension than input</a:t>
            </a:r>
          </a:p>
          <a:p>
            <a:pPr marL="778668" lvl="1" indent="-321468">
              <a:buChar char="•"/>
            </a:pPr>
            <a:r>
              <a:rPr i="1" dirty="0">
                <a:latin typeface="+mn-lt"/>
                <a:ea typeface="+mn-ea"/>
                <a:cs typeface="+mn-cs"/>
                <a:sym typeface="Helvetica"/>
              </a:rPr>
              <a:t>f</a:t>
            </a:r>
            <a:r>
              <a:rPr dirty="0"/>
              <a:t> or </a:t>
            </a:r>
            <a:r>
              <a:rPr i="1" dirty="0">
                <a:latin typeface="+mn-lt"/>
                <a:ea typeface="+mn-ea"/>
                <a:cs typeface="+mn-cs"/>
                <a:sym typeface="Helvetica"/>
              </a:rPr>
              <a:t>g</a:t>
            </a:r>
            <a:r>
              <a:rPr dirty="0"/>
              <a:t> has low capacity (e.g., linear </a:t>
            </a:r>
            <a:r>
              <a:rPr i="1" dirty="0">
                <a:latin typeface="+mn-lt"/>
                <a:ea typeface="+mn-ea"/>
                <a:cs typeface="+mn-cs"/>
                <a:sym typeface="Helvetica"/>
              </a:rPr>
              <a:t>g</a:t>
            </a:r>
            <a:r>
              <a:rPr dirty="0"/>
              <a:t>)</a:t>
            </a:r>
          </a:p>
          <a:p>
            <a:r>
              <a:rPr dirty="0"/>
              <a:t>If the encoder and decoder have high capacity we can learn trivial transformations</a:t>
            </a:r>
          </a:p>
          <a:p>
            <a:pPr marL="778668" lvl="1" indent="-321468">
              <a:buChar char="•"/>
            </a:pPr>
            <a:r>
              <a:rPr dirty="0"/>
              <a:t>A one-dimensional code with a very powerful non-linear encoder could learn to represent each training example </a:t>
            </a:r>
            <a:r>
              <a:rPr i="1" dirty="0">
                <a:latin typeface="+mn-lt"/>
                <a:ea typeface="+mn-ea"/>
                <a:cs typeface="+mn-cs"/>
                <a:sym typeface="Helvetica"/>
              </a:rPr>
              <a:t>x</a:t>
            </a:r>
            <a:r>
              <a:rPr i="1" baseline="-5999" dirty="0">
                <a:latin typeface="+mn-lt"/>
                <a:ea typeface="+mn-ea"/>
                <a:cs typeface="+mn-cs"/>
                <a:sym typeface="Helvetica"/>
              </a:rPr>
              <a:t>i</a:t>
            </a:r>
            <a:r>
              <a:rPr dirty="0"/>
              <a:t> with the code </a:t>
            </a:r>
            <a:r>
              <a:rPr i="1" dirty="0" err="1">
                <a:latin typeface="+mn-lt"/>
                <a:ea typeface="+mn-ea"/>
                <a:cs typeface="+mn-cs"/>
                <a:sym typeface="Helvetica"/>
              </a:rPr>
              <a:t>i</a:t>
            </a:r>
            <a:endParaRPr i="1" dirty="0">
              <a:latin typeface="+mn-lt"/>
              <a:ea typeface="+mn-ea"/>
              <a:cs typeface="+mn-cs"/>
              <a:sym typeface="Helvetica"/>
            </a:endParaRPr>
          </a:p>
        </p:txBody>
      </p:sp>
      <p:sp>
        <p:nvSpPr>
          <p:cNvPr id="304" name="Shape 304"/>
          <p:cNvSpPr txBox="1">
            <a:spLocks noGrp="1"/>
          </p:cNvSpPr>
          <p:nvPr>
            <p:ph type="title"/>
          </p:nvPr>
        </p:nvSpPr>
        <p:spPr>
          <a:prstGeom prst="rect">
            <a:avLst/>
          </a:prstGeom>
        </p:spPr>
        <p:txBody>
          <a:bodyPr/>
          <a:lstStyle/>
          <a:p>
            <a:r>
              <a:t>Undercomplete autoencoders</a:t>
            </a:r>
          </a:p>
        </p:txBody>
      </p:sp>
      <p:sp>
        <p:nvSpPr>
          <p:cNvPr id="305" name="Shape 30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34</a:t>
            </a:fld>
            <a:endParaRPr/>
          </a:p>
        </p:txBody>
      </p:sp>
    </p:spTree>
  </p:cSld>
  <p:clrMapOvr>
    <a:masterClrMapping/>
  </p:clrMapOvr>
  <p:transition spd="med" advTm="85726"/>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Shape 307"/>
          <p:cNvSpPr txBox="1">
            <a:spLocks noGrp="1"/>
          </p:cNvSpPr>
          <p:nvPr>
            <p:ph type="body" idx="1"/>
          </p:nvPr>
        </p:nvSpPr>
        <p:spPr>
          <a:prstGeom prst="rect">
            <a:avLst/>
          </a:prstGeom>
        </p:spPr>
        <p:txBody>
          <a:bodyPr/>
          <a:lstStyle/>
          <a:p>
            <a:pPr>
              <a:defRPr i="1">
                <a:latin typeface="+mn-lt"/>
                <a:ea typeface="+mn-ea"/>
                <a:cs typeface="+mn-cs"/>
                <a:sym typeface="Helvetica"/>
              </a:defRPr>
            </a:pPr>
            <a:r>
              <a:rPr b="1" i="0"/>
              <a:t>Overcomplete</a:t>
            </a:r>
            <a:r>
              <a:rPr i="0">
                <a:latin typeface="Calibri"/>
                <a:ea typeface="Calibri"/>
                <a:cs typeface="Calibri"/>
                <a:sym typeface="Calibri"/>
              </a:rPr>
              <a:t> autoencoders</a:t>
            </a:r>
          </a:p>
          <a:p>
            <a:pPr marL="778668" lvl="1" indent="-321468">
              <a:buChar char="•"/>
              <a:defRPr i="1">
                <a:latin typeface="+mn-lt"/>
                <a:ea typeface="+mn-ea"/>
                <a:cs typeface="+mn-cs"/>
                <a:sym typeface="Helvetica"/>
              </a:defRPr>
            </a:pPr>
            <a:r>
              <a:t>h</a:t>
            </a:r>
            <a:r>
              <a:rPr i="0">
                <a:latin typeface="Calibri"/>
                <a:ea typeface="Calibri"/>
                <a:cs typeface="Calibri"/>
                <a:sym typeface="Calibri"/>
              </a:rPr>
              <a:t> has higher dimension than </a:t>
            </a:r>
            <a:r>
              <a:t>x</a:t>
            </a:r>
          </a:p>
        </p:txBody>
      </p:sp>
      <p:sp>
        <p:nvSpPr>
          <p:cNvPr id="308" name="Shape 308"/>
          <p:cNvSpPr txBox="1">
            <a:spLocks noGrp="1"/>
          </p:cNvSpPr>
          <p:nvPr>
            <p:ph type="title"/>
          </p:nvPr>
        </p:nvSpPr>
        <p:spPr>
          <a:prstGeom prst="rect">
            <a:avLst/>
          </a:prstGeom>
        </p:spPr>
        <p:txBody>
          <a:bodyPr/>
          <a:lstStyle/>
          <a:p>
            <a:r>
              <a:t>Overcomplete autoencoders</a:t>
            </a:r>
          </a:p>
        </p:txBody>
      </p:sp>
      <p:sp>
        <p:nvSpPr>
          <p:cNvPr id="309" name="Shape 30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35</a:t>
            </a:fld>
            <a:endParaRPr/>
          </a:p>
        </p:txBody>
      </p:sp>
      <p:pic>
        <p:nvPicPr>
          <p:cNvPr id="310" name="pasted-image.png"/>
          <p:cNvPicPr>
            <a:picLocks noChangeAspect="1"/>
          </p:cNvPicPr>
          <p:nvPr/>
        </p:nvPicPr>
        <p:blipFill>
          <a:blip r:embed="rId2"/>
          <a:stretch>
            <a:fillRect/>
          </a:stretch>
        </p:blipFill>
        <p:spPr>
          <a:xfrm>
            <a:off x="1267513" y="3679764"/>
            <a:ext cx="6608974" cy="2432016"/>
          </a:xfrm>
          <a:prstGeom prst="rect">
            <a:avLst/>
          </a:prstGeom>
          <a:ln w="12700">
            <a:miter lim="400000"/>
          </a:ln>
        </p:spPr>
      </p:pic>
      <p:sp>
        <p:nvSpPr>
          <p:cNvPr id="311" name="Shape 311"/>
          <p:cNvSpPr txBox="1"/>
          <p:nvPr/>
        </p:nvSpPr>
        <p:spPr>
          <a:xfrm>
            <a:off x="714246" y="6404292"/>
            <a:ext cx="7715509" cy="2483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1200">
                <a:solidFill>
                  <a:schemeClr val="accent2"/>
                </a:solidFill>
              </a:defRPr>
            </a:lvl1pPr>
          </a:lstStyle>
          <a:p>
            <a:r>
              <a:t>Gavat et al., Deep Learning in Acoustic Modeling for Automatic Speech Recognition and Understanding - An Overview, 2015</a:t>
            </a:r>
          </a:p>
        </p:txBody>
      </p:sp>
    </p:spTree>
  </p:cSld>
  <p:clrMapOvr>
    <a:masterClrMapping/>
  </p:clrMapOvr>
  <p:transition spd="med" advTm="62797"/>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 name="Shape 313"/>
          <p:cNvSpPr txBox="1">
            <a:spLocks noGrp="1"/>
          </p:cNvSpPr>
          <p:nvPr>
            <p:ph type="body" idx="1"/>
          </p:nvPr>
        </p:nvSpPr>
        <p:spPr>
          <a:prstGeom prst="rect">
            <a:avLst/>
          </a:prstGeom>
        </p:spPr>
        <p:txBody>
          <a:bodyPr/>
          <a:lstStyle/>
          <a:p>
            <a:pPr>
              <a:defRPr i="1">
                <a:latin typeface="+mn-lt"/>
                <a:ea typeface="+mn-ea"/>
                <a:cs typeface="+mn-cs"/>
                <a:sym typeface="Helvetica"/>
              </a:defRPr>
            </a:pPr>
            <a:r>
              <a:rPr b="1" i="0"/>
              <a:t>Overcomplete</a:t>
            </a:r>
            <a:r>
              <a:rPr i="0">
                <a:latin typeface="Calibri"/>
                <a:ea typeface="Calibri"/>
                <a:cs typeface="Calibri"/>
                <a:sym typeface="Calibri"/>
              </a:rPr>
              <a:t> autoencoders</a:t>
            </a:r>
          </a:p>
          <a:p>
            <a:pPr marL="778668" lvl="1" indent="-321468">
              <a:buChar char="•"/>
              <a:defRPr i="1">
                <a:latin typeface="+mn-lt"/>
                <a:ea typeface="+mn-ea"/>
                <a:cs typeface="+mn-cs"/>
                <a:sym typeface="Helvetica"/>
              </a:defRPr>
            </a:pPr>
            <a:r>
              <a:t>h</a:t>
            </a:r>
            <a:r>
              <a:rPr i="0">
                <a:latin typeface="Calibri"/>
                <a:ea typeface="Calibri"/>
                <a:cs typeface="Calibri"/>
                <a:sym typeface="Calibri"/>
              </a:rPr>
              <a:t> has higher dimension than </a:t>
            </a:r>
            <a:r>
              <a:t>x</a:t>
            </a:r>
          </a:p>
          <a:p>
            <a:pPr marL="778668" lvl="1" indent="-321468">
              <a:buChar char="•"/>
              <a:defRPr i="1">
                <a:latin typeface="+mn-lt"/>
                <a:ea typeface="+mn-ea"/>
                <a:cs typeface="+mn-cs"/>
                <a:sym typeface="Helvetica"/>
              </a:defRPr>
            </a:pPr>
            <a:r>
              <a:rPr i="0">
                <a:latin typeface="Calibri"/>
                <a:ea typeface="Calibri"/>
                <a:cs typeface="Calibri"/>
                <a:sym typeface="Calibri"/>
              </a:rPr>
              <a:t>Must be regularised</a:t>
            </a:r>
          </a:p>
          <a:p>
            <a:pPr marL="778668" lvl="1" indent="-321468">
              <a:buChar char="•"/>
              <a:defRPr i="1">
                <a:latin typeface="+mn-lt"/>
                <a:ea typeface="+mn-ea"/>
                <a:cs typeface="+mn-cs"/>
                <a:sym typeface="Helvetica"/>
              </a:defRPr>
            </a:pPr>
            <a:endParaRPr i="0">
              <a:latin typeface="Calibri"/>
              <a:ea typeface="Calibri"/>
              <a:cs typeface="Calibri"/>
              <a:sym typeface="Calibri"/>
            </a:endParaRPr>
          </a:p>
          <a:p>
            <a:pPr marL="778668" lvl="1" indent="-321468">
              <a:buChar char="•"/>
              <a:defRPr i="1">
                <a:latin typeface="+mn-lt"/>
                <a:ea typeface="+mn-ea"/>
                <a:cs typeface="+mn-cs"/>
                <a:sym typeface="Helvetica"/>
              </a:defRPr>
            </a:pPr>
            <a:endParaRPr i="0">
              <a:latin typeface="Calibri"/>
              <a:ea typeface="Calibri"/>
              <a:cs typeface="Calibri"/>
              <a:sym typeface="Calibri"/>
            </a:endParaRPr>
          </a:p>
          <a:p>
            <a:pPr marL="778668" lvl="1" indent="-321468">
              <a:buChar char="•"/>
              <a:defRPr i="1">
                <a:latin typeface="+mn-lt"/>
                <a:ea typeface="+mn-ea"/>
                <a:cs typeface="+mn-cs"/>
                <a:sym typeface="Helvetica"/>
              </a:defRPr>
            </a:pPr>
            <a:endParaRPr i="0">
              <a:latin typeface="Calibri"/>
              <a:ea typeface="Calibri"/>
              <a:cs typeface="Calibri"/>
              <a:sym typeface="Calibri"/>
            </a:endParaRPr>
          </a:p>
          <a:p>
            <a:pPr>
              <a:defRPr i="1">
                <a:latin typeface="+mn-lt"/>
                <a:ea typeface="+mn-ea"/>
                <a:cs typeface="+mn-cs"/>
                <a:sym typeface="Helvetica"/>
              </a:defRPr>
            </a:pPr>
            <a:r>
              <a:rPr b="1" i="0"/>
              <a:t>Goal:</a:t>
            </a:r>
            <a:r>
              <a:rPr i="0">
                <a:latin typeface="Calibri"/>
                <a:ea typeface="Calibri"/>
                <a:cs typeface="Calibri"/>
                <a:sym typeface="Calibri"/>
              </a:rPr>
              <a:t> Encourage the model to have other useful properties besides the ability to copy its input to its output </a:t>
            </a:r>
          </a:p>
        </p:txBody>
      </p:sp>
      <p:sp>
        <p:nvSpPr>
          <p:cNvPr id="314" name="Shape 314"/>
          <p:cNvSpPr txBox="1">
            <a:spLocks noGrp="1"/>
          </p:cNvSpPr>
          <p:nvPr>
            <p:ph type="title"/>
          </p:nvPr>
        </p:nvSpPr>
        <p:spPr>
          <a:prstGeom prst="rect">
            <a:avLst/>
          </a:prstGeom>
        </p:spPr>
        <p:txBody>
          <a:bodyPr/>
          <a:lstStyle/>
          <a:p>
            <a:r>
              <a:t>Overcomplete autoencoders</a:t>
            </a:r>
          </a:p>
        </p:txBody>
      </p:sp>
      <p:sp>
        <p:nvSpPr>
          <p:cNvPr id="315" name="Shape 31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36</a:t>
            </a:fld>
            <a:endParaRPr/>
          </a:p>
        </p:txBody>
      </p:sp>
      <p:pic>
        <p:nvPicPr>
          <p:cNvPr id="316" name="Screen Shot 2019-04-15 at 16.55.06.png"/>
          <p:cNvPicPr>
            <a:picLocks noChangeAspect="1"/>
          </p:cNvPicPr>
          <p:nvPr/>
        </p:nvPicPr>
        <p:blipFill>
          <a:blip r:embed="rId2"/>
          <a:srcRect t="4753"/>
          <a:stretch>
            <a:fillRect/>
          </a:stretch>
        </p:blipFill>
        <p:spPr>
          <a:xfrm>
            <a:off x="1662509" y="3558579"/>
            <a:ext cx="5819021" cy="1340906"/>
          </a:xfrm>
          <a:prstGeom prst="rect">
            <a:avLst/>
          </a:prstGeom>
          <a:ln w="12700">
            <a:miter lim="400000"/>
          </a:ln>
        </p:spPr>
      </p:pic>
    </p:spTree>
  </p:cSld>
  <p:clrMapOvr>
    <a:masterClrMapping/>
  </p:clrMapOvr>
  <p:transition spd="med" advTm="62674"/>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Shape 318"/>
          <p:cNvSpPr txBox="1">
            <a:spLocks noGrp="1"/>
          </p:cNvSpPr>
          <p:nvPr>
            <p:ph type="body" idx="1"/>
          </p:nvPr>
        </p:nvSpPr>
        <p:spPr>
          <a:prstGeom prst="rect">
            <a:avLst/>
          </a:prstGeom>
        </p:spPr>
        <p:txBody>
          <a:bodyPr/>
          <a:lstStyle/>
          <a:p>
            <a:r>
              <a:t>Sparse autoencoders</a:t>
            </a:r>
          </a:p>
          <a:p>
            <a:r>
              <a:t>Denoising autoencoders</a:t>
            </a:r>
          </a:p>
          <a:p>
            <a:r>
              <a:t>Contractive autoencoders</a:t>
            </a:r>
          </a:p>
        </p:txBody>
      </p:sp>
      <p:sp>
        <p:nvSpPr>
          <p:cNvPr id="319" name="Shape 319"/>
          <p:cNvSpPr txBox="1">
            <a:spLocks noGrp="1"/>
          </p:cNvSpPr>
          <p:nvPr>
            <p:ph type="title"/>
          </p:nvPr>
        </p:nvSpPr>
        <p:spPr>
          <a:prstGeom prst="rect">
            <a:avLst/>
          </a:prstGeom>
        </p:spPr>
        <p:txBody>
          <a:bodyPr/>
          <a:lstStyle/>
          <a:p>
            <a:r>
              <a:t>Regularised autoencoders</a:t>
            </a:r>
          </a:p>
        </p:txBody>
      </p:sp>
      <p:sp>
        <p:nvSpPr>
          <p:cNvPr id="320" name="Shape 32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37</a:t>
            </a:fld>
            <a:endParaRPr/>
          </a:p>
        </p:txBody>
      </p:sp>
    </p:spTree>
  </p:cSld>
  <p:clrMapOvr>
    <a:masterClrMapping/>
  </p:clrMapOvr>
  <p:transition spd="med" advTm="19960"/>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txBox="1">
            <a:spLocks noGrp="1"/>
          </p:cNvSpPr>
          <p:nvPr>
            <p:ph type="body" idx="1"/>
          </p:nvPr>
        </p:nvSpPr>
        <p:spPr>
          <a:prstGeom prst="rect">
            <a:avLst/>
          </a:prstGeom>
        </p:spPr>
        <p:txBody>
          <a:bodyPr/>
          <a:lstStyle/>
          <a:p>
            <a:r>
              <a:rPr dirty="0"/>
              <a:t>Limit capacity of autoencoder by adding a cost term that </a:t>
            </a:r>
            <a:r>
              <a:rPr dirty="0" err="1"/>
              <a:t>penalises</a:t>
            </a:r>
            <a:r>
              <a:rPr dirty="0"/>
              <a:t> the code for being larger, e.g.,</a:t>
            </a:r>
          </a:p>
          <a:p>
            <a:endParaRPr dirty="0"/>
          </a:p>
          <a:p>
            <a:endParaRPr dirty="0"/>
          </a:p>
          <a:p>
            <a:r>
              <a:rPr dirty="0"/>
              <a:t>Typically used to extract robust features or lower the dimensionality of the input data</a:t>
            </a:r>
          </a:p>
        </p:txBody>
      </p:sp>
      <p:sp>
        <p:nvSpPr>
          <p:cNvPr id="323" name="Shape 323"/>
          <p:cNvSpPr txBox="1">
            <a:spLocks noGrp="1"/>
          </p:cNvSpPr>
          <p:nvPr>
            <p:ph type="title"/>
          </p:nvPr>
        </p:nvSpPr>
        <p:spPr>
          <a:prstGeom prst="rect">
            <a:avLst/>
          </a:prstGeom>
        </p:spPr>
        <p:txBody>
          <a:bodyPr/>
          <a:lstStyle/>
          <a:p>
            <a:r>
              <a:t>Sparse autoencoders</a:t>
            </a:r>
          </a:p>
        </p:txBody>
      </p:sp>
      <p:sp>
        <p:nvSpPr>
          <p:cNvPr id="324" name="Shape 32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38</a:t>
            </a:fld>
            <a:endParaRPr/>
          </a:p>
        </p:txBody>
      </p:sp>
      <p:pic>
        <p:nvPicPr>
          <p:cNvPr id="325" name="Screen Shot 2019-04-15 at 18.11.43.png"/>
          <p:cNvPicPr>
            <a:picLocks noChangeAspect="1"/>
          </p:cNvPicPr>
          <p:nvPr/>
        </p:nvPicPr>
        <p:blipFill>
          <a:blip r:embed="rId3"/>
          <a:srcRect t="1937"/>
          <a:stretch>
            <a:fillRect/>
          </a:stretch>
        </p:blipFill>
        <p:spPr>
          <a:xfrm>
            <a:off x="2286992" y="2684691"/>
            <a:ext cx="4570207" cy="1056392"/>
          </a:xfrm>
          <a:prstGeom prst="rect">
            <a:avLst/>
          </a:prstGeom>
          <a:ln w="12700">
            <a:miter lim="400000"/>
          </a:ln>
        </p:spPr>
      </p:pic>
    </p:spTree>
  </p:cSld>
  <p:clrMapOvr>
    <a:masterClrMapping/>
  </p:clrMapOvr>
  <p:transition spd="med" advTm="51425"/>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Shape 327"/>
          <p:cNvSpPr txBox="1">
            <a:spLocks noGrp="1"/>
          </p:cNvSpPr>
          <p:nvPr>
            <p:ph type="body" idx="1"/>
          </p:nvPr>
        </p:nvSpPr>
        <p:spPr>
          <a:prstGeom prst="rect">
            <a:avLst/>
          </a:prstGeom>
        </p:spPr>
        <p:txBody>
          <a:bodyPr/>
          <a:lstStyle/>
          <a:p>
            <a:r>
              <a:t>Instead of adding penalty, change reconstruction error to account for the introduction of noise</a:t>
            </a:r>
          </a:p>
          <a:p>
            <a:endParaRPr/>
          </a:p>
          <a:p>
            <a:endParaRPr/>
          </a:p>
          <a:p>
            <a:endParaRPr/>
          </a:p>
          <a:p>
            <a:r>
              <a:t>Noise could be Gaussian or Dropout, i.e., part of the input is randomly set to 0</a:t>
            </a:r>
          </a:p>
          <a:p>
            <a:r>
              <a:t>The autoencoder learns a denoising map</a:t>
            </a:r>
          </a:p>
        </p:txBody>
      </p:sp>
      <p:sp>
        <p:nvSpPr>
          <p:cNvPr id="328" name="Shape 328"/>
          <p:cNvSpPr txBox="1">
            <a:spLocks noGrp="1"/>
          </p:cNvSpPr>
          <p:nvPr>
            <p:ph type="title"/>
          </p:nvPr>
        </p:nvSpPr>
        <p:spPr>
          <a:prstGeom prst="rect">
            <a:avLst/>
          </a:prstGeom>
        </p:spPr>
        <p:txBody>
          <a:bodyPr/>
          <a:lstStyle/>
          <a:p>
            <a:r>
              <a:t>Denoising autoencoder</a:t>
            </a:r>
          </a:p>
        </p:txBody>
      </p:sp>
      <p:sp>
        <p:nvSpPr>
          <p:cNvPr id="329" name="Shape 32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39</a:t>
            </a:fld>
            <a:endParaRPr/>
          </a:p>
        </p:txBody>
      </p:sp>
      <p:pic>
        <p:nvPicPr>
          <p:cNvPr id="330" name="Screen Shot 2019-04-15 at 18.27.49.png"/>
          <p:cNvPicPr>
            <a:picLocks noChangeAspect="1"/>
          </p:cNvPicPr>
          <p:nvPr/>
        </p:nvPicPr>
        <p:blipFill>
          <a:blip r:embed="rId3"/>
          <a:srcRect t="5389"/>
          <a:stretch>
            <a:fillRect/>
          </a:stretch>
        </p:blipFill>
        <p:spPr>
          <a:xfrm>
            <a:off x="2875160" y="2893814"/>
            <a:ext cx="3393863" cy="1070315"/>
          </a:xfrm>
          <a:prstGeom prst="rect">
            <a:avLst/>
          </a:prstGeom>
          <a:ln w="12700">
            <a:miter lim="400000"/>
          </a:ln>
        </p:spPr>
      </p:pic>
    </p:spTree>
  </p:cSld>
  <p:clrMapOvr>
    <a:masterClrMapping/>
  </p:clrMapOvr>
  <p:transition spd="med" advTm="106375"/>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6" name="Shape 13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137" name="Shape 137"/>
          <p:cNvSpPr txBox="1"/>
          <p:nvPr/>
        </p:nvSpPr>
        <p:spPr>
          <a:xfrm>
            <a:off x="3778672" y="424180"/>
            <a:ext cx="481756" cy="333088"/>
          </a:xfrm>
          <a:prstGeom prst="rect">
            <a:avLst/>
          </a:prstGeom>
          <a:ln w="12700">
            <a:miter lim="400000"/>
          </a:ln>
        </p:spPr>
        <p:txBody>
          <a:bodyPr wrap="none" lIns="45719" rIns="45719">
            <a:spAutoFit/>
          </a:bodyPr>
          <a:lstStyle/>
          <a:p>
            <a:endParaRPr/>
          </a:p>
        </p:txBody>
      </p:sp>
      <p:grpSp>
        <p:nvGrpSpPr>
          <p:cNvPr id="140" name="Group 140"/>
          <p:cNvGrpSpPr/>
          <p:nvPr/>
        </p:nvGrpSpPr>
        <p:grpSpPr>
          <a:xfrm>
            <a:off x="-1" y="1135188"/>
            <a:ext cx="9144001" cy="4587623"/>
            <a:chOff x="0" y="0"/>
            <a:chExt cx="9143999" cy="4587621"/>
          </a:xfrm>
        </p:grpSpPr>
        <p:pic>
          <p:nvPicPr>
            <p:cNvPr id="138" name="pasted-image.png"/>
            <p:cNvPicPr>
              <a:picLocks noChangeAspect="1"/>
            </p:cNvPicPr>
            <p:nvPr/>
          </p:nvPicPr>
          <p:blipFill>
            <a:blip r:embed="rId2"/>
            <a:stretch>
              <a:fillRect/>
            </a:stretch>
          </p:blipFill>
          <p:spPr>
            <a:xfrm rot="16200000">
              <a:off x="571835" y="-571836"/>
              <a:ext cx="4587623" cy="5731293"/>
            </a:xfrm>
            <a:prstGeom prst="rect">
              <a:avLst/>
            </a:prstGeom>
            <a:ln w="12700" cap="flat">
              <a:noFill/>
              <a:miter lim="400000"/>
            </a:ln>
            <a:effectLst/>
          </p:spPr>
        </p:pic>
        <p:pic>
          <p:nvPicPr>
            <p:cNvPr id="139" name="pasted-image.pdf"/>
            <p:cNvPicPr>
              <a:picLocks noChangeAspect="1"/>
            </p:cNvPicPr>
            <p:nvPr/>
          </p:nvPicPr>
          <p:blipFill>
            <a:blip r:embed="rId2"/>
            <a:stretch>
              <a:fillRect/>
            </a:stretch>
          </p:blipFill>
          <p:spPr>
            <a:xfrm rot="16200000">
              <a:off x="3984542" y="-571836"/>
              <a:ext cx="4587623" cy="5731293"/>
            </a:xfrm>
            <a:prstGeom prst="rect">
              <a:avLst/>
            </a:prstGeom>
            <a:ln w="12700" cap="flat">
              <a:noFill/>
              <a:miter lim="400000"/>
            </a:ln>
            <a:effectLst/>
          </p:spPr>
        </p:pic>
      </p:grpSp>
      <p:sp>
        <p:nvSpPr>
          <p:cNvPr id="141" name="Shape 141"/>
          <p:cNvSpPr txBox="1"/>
          <p:nvPr/>
        </p:nvSpPr>
        <p:spPr>
          <a:xfrm>
            <a:off x="174818" y="587253"/>
            <a:ext cx="7689464"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mn-lt"/>
                <a:ea typeface="+mn-ea"/>
                <a:cs typeface="+mn-cs"/>
                <a:sym typeface="Helvetica"/>
              </a:defRPr>
            </a:lvl1pPr>
          </a:lstStyle>
          <a:p>
            <a:r>
              <a:t>Uniformly sampled images from the space of 256x256 pixels</a:t>
            </a:r>
          </a:p>
        </p:txBody>
      </p:sp>
    </p:spTree>
  </p:cSld>
  <p:clrMapOvr>
    <a:masterClrMapping/>
  </p:clrMapOvr>
  <p:transition spd="med" advTm="154076"/>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Shape 33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40</a:t>
            </a:fld>
            <a:endParaRPr/>
          </a:p>
        </p:txBody>
      </p:sp>
      <p:pic>
        <p:nvPicPr>
          <p:cNvPr id="333" name="pasted-image.png"/>
          <p:cNvPicPr>
            <a:picLocks noChangeAspect="1"/>
          </p:cNvPicPr>
          <p:nvPr/>
        </p:nvPicPr>
        <p:blipFill>
          <a:blip r:embed="rId2"/>
          <a:stretch>
            <a:fillRect/>
          </a:stretch>
        </p:blipFill>
        <p:spPr>
          <a:xfrm>
            <a:off x="3170880" y="1790013"/>
            <a:ext cx="2802240" cy="3657854"/>
          </a:xfrm>
          <a:prstGeom prst="rect">
            <a:avLst/>
          </a:prstGeom>
          <a:ln w="3175">
            <a:miter lim="400000"/>
          </a:ln>
        </p:spPr>
      </p:pic>
      <p:sp>
        <p:nvSpPr>
          <p:cNvPr id="334" name="Shape 334"/>
          <p:cNvSpPr txBox="1"/>
          <p:nvPr/>
        </p:nvSpPr>
        <p:spPr>
          <a:xfrm>
            <a:off x="2493030" y="5656556"/>
            <a:ext cx="5124462" cy="313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p>
            <a:pPr algn="ctr" defTabSz="410765">
              <a:defRPr i="1">
                <a:solidFill>
                  <a:schemeClr val="accent2"/>
                </a:solidFill>
                <a:latin typeface="+mn-lt"/>
                <a:ea typeface="+mn-ea"/>
                <a:cs typeface="+mn-cs"/>
                <a:sym typeface="Helvetica"/>
              </a:defRPr>
            </a:pPr>
            <a:r>
              <a:t>C </a:t>
            </a:r>
            <a:r>
              <a:rPr i="0">
                <a:latin typeface="Calibri"/>
                <a:ea typeface="Calibri"/>
                <a:cs typeface="Calibri"/>
                <a:sym typeface="Calibri"/>
              </a:rPr>
              <a:t>is the corruption process which introduces noise</a:t>
            </a:r>
          </a:p>
        </p:txBody>
      </p:sp>
      <p:sp>
        <p:nvSpPr>
          <p:cNvPr id="335" name="Shape 335"/>
          <p:cNvSpPr txBox="1">
            <a:spLocks noGrp="1"/>
          </p:cNvSpPr>
          <p:nvPr>
            <p:ph type="title"/>
          </p:nvPr>
        </p:nvSpPr>
        <p:spPr>
          <a:prstGeom prst="rect">
            <a:avLst/>
          </a:prstGeom>
        </p:spPr>
        <p:txBody>
          <a:bodyPr/>
          <a:lstStyle/>
          <a:p>
            <a:r>
              <a:t>Denoising autoencoder</a:t>
            </a:r>
          </a:p>
        </p:txBody>
      </p:sp>
    </p:spTree>
  </p:cSld>
  <p:clrMapOvr>
    <a:masterClrMapping/>
  </p:clrMapOvr>
  <p:transition spd="med" advTm="102465"/>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 name="Shape 33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41</a:t>
            </a:fld>
            <a:endParaRPr/>
          </a:p>
        </p:txBody>
      </p:sp>
      <p:sp>
        <p:nvSpPr>
          <p:cNvPr id="338" name="Shape 338"/>
          <p:cNvSpPr txBox="1"/>
          <p:nvPr/>
        </p:nvSpPr>
        <p:spPr>
          <a:xfrm>
            <a:off x="1526508" y="5030151"/>
            <a:ext cx="6090984" cy="313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410765">
              <a:defRPr b="1">
                <a:solidFill>
                  <a:schemeClr val="accent2"/>
                </a:solidFill>
                <a:latin typeface="+mn-lt"/>
                <a:ea typeface="+mn-ea"/>
                <a:cs typeface="+mn-cs"/>
                <a:sym typeface="Helvetica"/>
              </a:defRPr>
            </a:lvl1pPr>
          </a:lstStyle>
          <a:p>
            <a:r>
              <a:t>The network is forced to learn more robust representations</a:t>
            </a:r>
          </a:p>
        </p:txBody>
      </p:sp>
      <p:sp>
        <p:nvSpPr>
          <p:cNvPr id="339" name="Shape 339"/>
          <p:cNvSpPr txBox="1">
            <a:spLocks noGrp="1"/>
          </p:cNvSpPr>
          <p:nvPr>
            <p:ph type="title"/>
          </p:nvPr>
        </p:nvSpPr>
        <p:spPr>
          <a:prstGeom prst="rect">
            <a:avLst/>
          </a:prstGeom>
        </p:spPr>
        <p:txBody>
          <a:bodyPr/>
          <a:lstStyle/>
          <a:p>
            <a:r>
              <a:t>Denoising autoencoder</a:t>
            </a:r>
          </a:p>
        </p:txBody>
      </p:sp>
      <p:pic>
        <p:nvPicPr>
          <p:cNvPr id="340" name="pasted-image.png"/>
          <p:cNvPicPr>
            <a:picLocks noChangeAspect="1"/>
          </p:cNvPicPr>
          <p:nvPr/>
        </p:nvPicPr>
        <p:blipFill>
          <a:blip r:embed="rId2"/>
          <a:stretch>
            <a:fillRect/>
          </a:stretch>
        </p:blipFill>
        <p:spPr>
          <a:xfrm>
            <a:off x="579849" y="2804054"/>
            <a:ext cx="7984302" cy="1661734"/>
          </a:xfrm>
          <a:prstGeom prst="rect">
            <a:avLst/>
          </a:prstGeom>
          <a:ln w="12700">
            <a:miter lim="400000"/>
          </a:ln>
        </p:spPr>
      </p:pic>
    </p:spTree>
  </p:cSld>
  <p:clrMapOvr>
    <a:masterClrMapping/>
  </p:clrMapOvr>
  <p:transition spd="med" advTm="134292"/>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42</a:t>
            </a:fld>
            <a:endParaRPr/>
          </a:p>
        </p:txBody>
      </p:sp>
      <p:sp>
        <p:nvSpPr>
          <p:cNvPr id="343" name="Shape 343"/>
          <p:cNvSpPr txBox="1"/>
          <p:nvPr/>
        </p:nvSpPr>
        <p:spPr>
          <a:xfrm>
            <a:off x="1526508" y="5030151"/>
            <a:ext cx="6090984" cy="313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410765">
              <a:defRPr b="1">
                <a:solidFill>
                  <a:schemeClr val="accent2"/>
                </a:solidFill>
                <a:latin typeface="+mn-lt"/>
                <a:ea typeface="+mn-ea"/>
                <a:cs typeface="+mn-cs"/>
                <a:sym typeface="Helvetica"/>
              </a:defRPr>
            </a:lvl1pPr>
          </a:lstStyle>
          <a:p>
            <a:r>
              <a:t>Application: image denoising</a:t>
            </a:r>
          </a:p>
        </p:txBody>
      </p:sp>
      <p:sp>
        <p:nvSpPr>
          <p:cNvPr id="344" name="Shape 344"/>
          <p:cNvSpPr txBox="1">
            <a:spLocks noGrp="1"/>
          </p:cNvSpPr>
          <p:nvPr>
            <p:ph type="title"/>
          </p:nvPr>
        </p:nvSpPr>
        <p:spPr>
          <a:prstGeom prst="rect">
            <a:avLst/>
          </a:prstGeom>
        </p:spPr>
        <p:txBody>
          <a:bodyPr/>
          <a:lstStyle/>
          <a:p>
            <a:r>
              <a:t>Denoising autoencoder</a:t>
            </a:r>
          </a:p>
        </p:txBody>
      </p:sp>
      <p:pic>
        <p:nvPicPr>
          <p:cNvPr id="345" name="Screen Shot 2019-04-15 at 18.33.11.png"/>
          <p:cNvPicPr>
            <a:picLocks noChangeAspect="1"/>
          </p:cNvPicPr>
          <p:nvPr/>
        </p:nvPicPr>
        <p:blipFill>
          <a:blip r:embed="rId2"/>
          <a:srcRect b="51433"/>
          <a:stretch>
            <a:fillRect/>
          </a:stretch>
        </p:blipFill>
        <p:spPr>
          <a:xfrm>
            <a:off x="240440" y="2337130"/>
            <a:ext cx="8663120" cy="1060561"/>
          </a:xfrm>
          <a:prstGeom prst="rect">
            <a:avLst/>
          </a:prstGeom>
          <a:ln w="12700">
            <a:miter lim="400000"/>
          </a:ln>
        </p:spPr>
      </p:pic>
    </p:spTree>
  </p:cSld>
  <p:clrMapOvr>
    <a:masterClrMapping/>
  </p:clrMapOvr>
  <p:transition spd="med" advTm="19474"/>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Shape 34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43</a:t>
            </a:fld>
            <a:endParaRPr/>
          </a:p>
        </p:txBody>
      </p:sp>
      <p:sp>
        <p:nvSpPr>
          <p:cNvPr id="348" name="Shape 348"/>
          <p:cNvSpPr txBox="1"/>
          <p:nvPr/>
        </p:nvSpPr>
        <p:spPr>
          <a:xfrm>
            <a:off x="1526508" y="5030151"/>
            <a:ext cx="6090984" cy="3130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8" tIns="35718" rIns="35718" bIns="35718" anchor="ctr">
            <a:spAutoFit/>
          </a:bodyPr>
          <a:lstStyle>
            <a:lvl1pPr algn="ctr" defTabSz="410765">
              <a:defRPr b="1">
                <a:solidFill>
                  <a:schemeClr val="accent2"/>
                </a:solidFill>
                <a:latin typeface="+mn-lt"/>
                <a:ea typeface="+mn-ea"/>
                <a:cs typeface="+mn-cs"/>
                <a:sym typeface="Helvetica"/>
              </a:defRPr>
            </a:lvl1pPr>
          </a:lstStyle>
          <a:p>
            <a:r>
              <a:t>Application: image denoising</a:t>
            </a:r>
          </a:p>
        </p:txBody>
      </p:sp>
      <p:sp>
        <p:nvSpPr>
          <p:cNvPr id="349" name="Shape 349"/>
          <p:cNvSpPr txBox="1">
            <a:spLocks noGrp="1"/>
          </p:cNvSpPr>
          <p:nvPr>
            <p:ph type="title"/>
          </p:nvPr>
        </p:nvSpPr>
        <p:spPr>
          <a:prstGeom prst="rect">
            <a:avLst/>
          </a:prstGeom>
        </p:spPr>
        <p:txBody>
          <a:bodyPr/>
          <a:lstStyle/>
          <a:p>
            <a:r>
              <a:t>Denoising autoencoder</a:t>
            </a:r>
          </a:p>
        </p:txBody>
      </p:sp>
      <p:pic>
        <p:nvPicPr>
          <p:cNvPr id="350" name="Screen Shot 2019-04-15 at 18.33.11.png"/>
          <p:cNvPicPr>
            <a:picLocks noChangeAspect="1"/>
          </p:cNvPicPr>
          <p:nvPr/>
        </p:nvPicPr>
        <p:blipFill>
          <a:blip r:embed="rId2"/>
          <a:stretch>
            <a:fillRect/>
          </a:stretch>
        </p:blipFill>
        <p:spPr>
          <a:xfrm>
            <a:off x="240440" y="2337130"/>
            <a:ext cx="8663120" cy="2183740"/>
          </a:xfrm>
          <a:prstGeom prst="rect">
            <a:avLst/>
          </a:prstGeom>
          <a:ln w="12700">
            <a:miter lim="400000"/>
          </a:ln>
        </p:spPr>
      </p:pic>
    </p:spTree>
  </p:cSld>
  <p:clrMapOvr>
    <a:masterClrMapping/>
  </p:clrMapOvr>
  <p:transition spd="med" advTm="7298"/>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Shape 352"/>
          <p:cNvSpPr txBox="1">
            <a:spLocks noGrp="1"/>
          </p:cNvSpPr>
          <p:nvPr>
            <p:ph type="body" idx="1"/>
          </p:nvPr>
        </p:nvSpPr>
        <p:spPr>
          <a:prstGeom prst="rect">
            <a:avLst/>
          </a:prstGeom>
        </p:spPr>
        <p:txBody>
          <a:bodyPr/>
          <a:lstStyle/>
          <a:p>
            <a:r>
              <a:t>At each point </a:t>
            </a:r>
            <a:r>
              <a:rPr i="1">
                <a:latin typeface="+mn-lt"/>
                <a:ea typeface="+mn-ea"/>
                <a:cs typeface="+mn-cs"/>
                <a:sym typeface="Helvetica"/>
              </a:rPr>
              <a:t>x</a:t>
            </a:r>
            <a:r>
              <a:t> of a </a:t>
            </a:r>
            <a:r>
              <a:rPr i="1">
                <a:latin typeface="+mn-lt"/>
                <a:ea typeface="+mn-ea"/>
                <a:cs typeface="+mn-cs"/>
                <a:sym typeface="Helvetica"/>
              </a:rPr>
              <a:t>d</a:t>
            </a:r>
            <a:r>
              <a:t>-dimensional manifold, a tangent plane is given by </a:t>
            </a:r>
            <a:r>
              <a:rPr i="1">
                <a:latin typeface="+mn-lt"/>
                <a:ea typeface="+mn-ea"/>
                <a:cs typeface="+mn-cs"/>
                <a:sym typeface="Helvetica"/>
              </a:rPr>
              <a:t>d</a:t>
            </a:r>
            <a:r>
              <a:t> basis vectors spanning the local directions of variation of the manifold</a:t>
            </a:r>
          </a:p>
        </p:txBody>
      </p:sp>
      <p:sp>
        <p:nvSpPr>
          <p:cNvPr id="353" name="Shape 353"/>
          <p:cNvSpPr txBox="1">
            <a:spLocks noGrp="1"/>
          </p:cNvSpPr>
          <p:nvPr>
            <p:ph type="title"/>
          </p:nvPr>
        </p:nvSpPr>
        <p:spPr>
          <a:prstGeom prst="rect">
            <a:avLst/>
          </a:prstGeom>
        </p:spPr>
        <p:txBody>
          <a:bodyPr/>
          <a:lstStyle/>
          <a:p>
            <a:r>
              <a:t>Autoencoders as manifold learners</a:t>
            </a:r>
          </a:p>
        </p:txBody>
      </p:sp>
      <p:sp>
        <p:nvSpPr>
          <p:cNvPr id="354" name="Shape 35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44</a:t>
            </a:fld>
            <a:endParaRPr/>
          </a:p>
        </p:txBody>
      </p:sp>
      <p:pic>
        <p:nvPicPr>
          <p:cNvPr id="355" name="pasted-image.png"/>
          <p:cNvPicPr>
            <a:picLocks noChangeAspect="1"/>
          </p:cNvPicPr>
          <p:nvPr/>
        </p:nvPicPr>
        <p:blipFill>
          <a:blip r:embed="rId2"/>
          <a:stretch>
            <a:fillRect/>
          </a:stretch>
        </p:blipFill>
        <p:spPr>
          <a:xfrm>
            <a:off x="3200242" y="3311564"/>
            <a:ext cx="2743516" cy="2814474"/>
          </a:xfrm>
          <a:prstGeom prst="rect">
            <a:avLst/>
          </a:prstGeom>
          <a:ln w="3175">
            <a:miter lim="400000"/>
          </a:ln>
        </p:spPr>
      </p:pic>
      <p:sp>
        <p:nvSpPr>
          <p:cNvPr id="356" name="Shape 356"/>
          <p:cNvSpPr txBox="1"/>
          <p:nvPr/>
        </p:nvSpPr>
        <p:spPr>
          <a:xfrm>
            <a:off x="2091222" y="6353492"/>
            <a:ext cx="496155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a:solidFill>
                  <a:schemeClr val="accent2"/>
                </a:solidFill>
              </a:defRPr>
            </a:lvl1pPr>
          </a:lstStyle>
          <a:p>
            <a:r>
              <a:t>Grey pixel: no variation - Black/white: large variation</a:t>
            </a:r>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42DFC6A4-796C-4062-AB79-191F87E47A07}"/>
                  </a:ext>
                </a:extLst>
              </p14:cNvPr>
              <p14:cNvContentPartPr/>
              <p14:nvPr/>
            </p14:nvContentPartPr>
            <p14:xfrm>
              <a:off x="6259320" y="3446640"/>
              <a:ext cx="2032920" cy="2043720"/>
            </p14:xfrm>
          </p:contentPart>
        </mc:Choice>
        <mc:Fallback xmlns="">
          <p:pic>
            <p:nvPicPr>
              <p:cNvPr id="3" name="Ink 2">
                <a:extLst>
                  <a:ext uri="{FF2B5EF4-FFF2-40B4-BE49-F238E27FC236}">
                    <a16:creationId xmlns:a16="http://schemas.microsoft.com/office/drawing/2014/main" id="{42DFC6A4-796C-4062-AB79-191F87E47A07}"/>
                  </a:ext>
                </a:extLst>
              </p:cNvPr>
              <p:cNvPicPr/>
              <p:nvPr/>
            </p:nvPicPr>
            <p:blipFill>
              <a:blip r:embed="rId7"/>
              <a:stretch>
                <a:fillRect/>
              </a:stretch>
            </p:blipFill>
            <p:spPr>
              <a:xfrm>
                <a:off x="6249960" y="3437280"/>
                <a:ext cx="2051640" cy="2062440"/>
              </a:xfrm>
              <a:prstGeom prst="rect">
                <a:avLst/>
              </a:prstGeom>
            </p:spPr>
          </p:pic>
        </mc:Fallback>
      </mc:AlternateContent>
    </p:spTree>
  </p:cSld>
  <p:clrMapOvr>
    <a:masterClrMapping/>
  </p:clrMapOvr>
  <p:transition spd="med" advTm="27395"/>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txBox="1">
            <a:spLocks noGrp="1"/>
          </p:cNvSpPr>
          <p:nvPr>
            <p:ph type="body" idx="1"/>
          </p:nvPr>
        </p:nvSpPr>
        <p:spPr>
          <a:prstGeom prst="rect">
            <a:avLst/>
          </a:prstGeom>
        </p:spPr>
        <p:txBody>
          <a:bodyPr/>
          <a:lstStyle/>
          <a:p>
            <a:r>
              <a:t>Do autoencoders learn manifold structure?</a:t>
            </a:r>
          </a:p>
        </p:txBody>
      </p:sp>
      <p:sp>
        <p:nvSpPr>
          <p:cNvPr id="359" name="Shape 359"/>
          <p:cNvSpPr txBox="1">
            <a:spLocks noGrp="1"/>
          </p:cNvSpPr>
          <p:nvPr>
            <p:ph type="title"/>
          </p:nvPr>
        </p:nvSpPr>
        <p:spPr>
          <a:prstGeom prst="rect">
            <a:avLst/>
          </a:prstGeom>
        </p:spPr>
        <p:txBody>
          <a:bodyPr/>
          <a:lstStyle/>
          <a:p>
            <a:r>
              <a:t>Autoencoders as manifold learners</a:t>
            </a:r>
          </a:p>
        </p:txBody>
      </p:sp>
      <p:sp>
        <p:nvSpPr>
          <p:cNvPr id="360" name="Shape 36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45</a:t>
            </a:fld>
            <a:endParaRPr/>
          </a:p>
        </p:txBody>
      </p:sp>
      <p:pic>
        <p:nvPicPr>
          <p:cNvPr id="361" name="pasted-image.pdf"/>
          <p:cNvPicPr>
            <a:picLocks noChangeAspect="1"/>
          </p:cNvPicPr>
          <p:nvPr/>
        </p:nvPicPr>
        <p:blipFill>
          <a:blip r:embed="rId2"/>
          <a:stretch>
            <a:fillRect/>
          </a:stretch>
        </p:blipFill>
        <p:spPr>
          <a:xfrm>
            <a:off x="3200242" y="3311564"/>
            <a:ext cx="2743516" cy="2814474"/>
          </a:xfrm>
          <a:prstGeom prst="rect">
            <a:avLst/>
          </a:prstGeom>
          <a:ln w="3175">
            <a:miter lim="400000"/>
          </a:ln>
        </p:spPr>
      </p:pic>
      <p:sp>
        <p:nvSpPr>
          <p:cNvPr id="362" name="Shape 362"/>
          <p:cNvSpPr txBox="1"/>
          <p:nvPr/>
        </p:nvSpPr>
        <p:spPr>
          <a:xfrm>
            <a:off x="2091222" y="6353492"/>
            <a:ext cx="496155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lgn="ctr">
              <a:defRPr>
                <a:solidFill>
                  <a:schemeClr val="accent2"/>
                </a:solidFill>
              </a:defRPr>
            </a:lvl1pPr>
          </a:lstStyle>
          <a:p>
            <a:r>
              <a:t>Grey pixel: no variation - Black/white: large variation</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Shape 364"/>
          <p:cNvSpPr txBox="1">
            <a:spLocks noGrp="1"/>
          </p:cNvSpPr>
          <p:nvPr>
            <p:ph type="body" idx="1"/>
          </p:nvPr>
        </p:nvSpPr>
        <p:spPr>
          <a:prstGeom prst="rect">
            <a:avLst/>
          </a:prstGeom>
        </p:spPr>
        <p:txBody>
          <a:bodyPr/>
          <a:lstStyle/>
          <a:p>
            <a:r>
              <a:t>Training autoencoders combines two forces:</a:t>
            </a:r>
          </a:p>
          <a:p>
            <a:pPr marL="778668" lvl="1" indent="-321468">
              <a:buChar char="•"/>
            </a:pPr>
            <a:r>
              <a:rPr b="1">
                <a:latin typeface="+mn-lt"/>
                <a:ea typeface="+mn-ea"/>
                <a:cs typeface="+mn-cs"/>
                <a:sym typeface="Helvetica"/>
              </a:rPr>
              <a:t>Reconstruction</a:t>
            </a:r>
            <a:r>
              <a:t>: learn </a:t>
            </a:r>
            <a:r>
              <a:rPr i="1">
                <a:latin typeface="+mn-lt"/>
                <a:ea typeface="+mn-ea"/>
                <a:cs typeface="+mn-cs"/>
                <a:sym typeface="Helvetica"/>
              </a:rPr>
              <a:t>h</a:t>
            </a:r>
            <a:r>
              <a:t> = </a:t>
            </a:r>
            <a:r>
              <a:rPr i="1">
                <a:latin typeface="+mn-lt"/>
                <a:ea typeface="+mn-ea"/>
                <a:cs typeface="+mn-cs"/>
                <a:sym typeface="Helvetica"/>
              </a:rPr>
              <a:t>f</a:t>
            </a:r>
            <a:r>
              <a:t>(</a:t>
            </a:r>
            <a:r>
              <a:rPr i="1">
                <a:latin typeface="+mn-lt"/>
                <a:ea typeface="+mn-ea"/>
                <a:cs typeface="+mn-cs"/>
                <a:sym typeface="Helvetica"/>
              </a:rPr>
              <a:t>x</a:t>
            </a:r>
            <a:r>
              <a:t>) such that </a:t>
            </a:r>
            <a:r>
              <a:rPr i="1">
                <a:latin typeface="+mn-lt"/>
                <a:ea typeface="+mn-ea"/>
                <a:cs typeface="+mn-cs"/>
                <a:sym typeface="Helvetica"/>
              </a:rPr>
              <a:t>x</a:t>
            </a:r>
            <a:r>
              <a:t> can be recovered from it through </a:t>
            </a:r>
            <a:r>
              <a:rPr i="1">
                <a:latin typeface="+mn-lt"/>
                <a:ea typeface="+mn-ea"/>
                <a:cs typeface="+mn-cs"/>
                <a:sym typeface="Helvetica"/>
              </a:rPr>
              <a:t>x</a:t>
            </a:r>
            <a:r>
              <a:t> = </a:t>
            </a:r>
            <a:r>
              <a:rPr i="1">
                <a:latin typeface="+mn-lt"/>
                <a:ea typeface="+mn-ea"/>
                <a:cs typeface="+mn-cs"/>
                <a:sym typeface="Helvetica"/>
              </a:rPr>
              <a:t>g</a:t>
            </a:r>
            <a:r>
              <a:t>(</a:t>
            </a:r>
            <a:r>
              <a:rPr i="1">
                <a:latin typeface="+mn-lt"/>
                <a:ea typeface="+mn-ea"/>
                <a:cs typeface="+mn-cs"/>
                <a:sym typeface="Helvetica"/>
              </a:rPr>
              <a:t>h</a:t>
            </a:r>
            <a:r>
              <a:t>)</a:t>
            </a:r>
          </a:p>
          <a:p>
            <a:pPr marL="778668" lvl="1" indent="-321468">
              <a:buChar char="•"/>
            </a:pPr>
            <a:r>
              <a:rPr b="1">
                <a:latin typeface="+mn-lt"/>
                <a:ea typeface="+mn-ea"/>
                <a:cs typeface="+mn-cs"/>
                <a:sym typeface="Helvetica"/>
              </a:rPr>
              <a:t>Limited capacity</a:t>
            </a:r>
            <a:r>
              <a:t>: the encoder cannot represent any possible function </a:t>
            </a:r>
            <a:r>
              <a:rPr i="1">
                <a:latin typeface="+mn-lt"/>
                <a:ea typeface="+mn-ea"/>
                <a:cs typeface="+mn-cs"/>
                <a:sym typeface="Helvetica"/>
              </a:rPr>
              <a:t>f</a:t>
            </a:r>
          </a:p>
          <a:p>
            <a:r>
              <a:t>These forces together push the hidden representation to capture information about the </a:t>
            </a:r>
            <a:r>
              <a:rPr b="1">
                <a:latin typeface="+mn-lt"/>
                <a:ea typeface="+mn-ea"/>
                <a:cs typeface="+mn-cs"/>
                <a:sym typeface="Helvetica"/>
              </a:rPr>
              <a:t>structure</a:t>
            </a:r>
            <a:r>
              <a:t> of the data-generating distribution</a:t>
            </a:r>
          </a:p>
        </p:txBody>
      </p:sp>
      <p:sp>
        <p:nvSpPr>
          <p:cNvPr id="365" name="Shape 365"/>
          <p:cNvSpPr txBox="1">
            <a:spLocks noGrp="1"/>
          </p:cNvSpPr>
          <p:nvPr>
            <p:ph type="title"/>
          </p:nvPr>
        </p:nvSpPr>
        <p:spPr>
          <a:prstGeom prst="rect">
            <a:avLst/>
          </a:prstGeom>
        </p:spPr>
        <p:txBody>
          <a:bodyPr/>
          <a:lstStyle/>
          <a:p>
            <a:r>
              <a:t>Autoencoders as manifold learners</a:t>
            </a:r>
          </a:p>
        </p:txBody>
      </p:sp>
      <p:sp>
        <p:nvSpPr>
          <p:cNvPr id="366" name="Shape 366"/>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46</a:t>
            </a:fld>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txBox="1">
            <a:spLocks noGrp="1"/>
          </p:cNvSpPr>
          <p:nvPr>
            <p:ph type="body" idx="1"/>
          </p:nvPr>
        </p:nvSpPr>
        <p:spPr>
          <a:prstGeom prst="rect">
            <a:avLst/>
          </a:prstGeom>
        </p:spPr>
        <p:txBody>
          <a:bodyPr/>
          <a:lstStyle/>
          <a:p>
            <a:r>
              <a:rPr b="1">
                <a:latin typeface="+mn-lt"/>
                <a:ea typeface="+mn-ea"/>
                <a:cs typeface="+mn-cs"/>
                <a:sym typeface="Helvetica"/>
              </a:rPr>
              <a:t>Note</a:t>
            </a:r>
            <a:r>
              <a:t>: </a:t>
            </a:r>
            <a:r>
              <a:rPr u="sng"/>
              <a:t>the autoencoder can only afford to model the variations needed to reconstruct the training data</a:t>
            </a:r>
          </a:p>
          <a:p>
            <a:r>
              <a:t>If the training data concentrates near a manifold, only the variations tangent to the manifold around </a:t>
            </a:r>
            <a:r>
              <a:rPr i="1">
                <a:latin typeface="+mn-lt"/>
                <a:ea typeface="+mn-ea"/>
                <a:cs typeface="+mn-cs"/>
                <a:sym typeface="Helvetica"/>
              </a:rPr>
              <a:t>x</a:t>
            </a:r>
            <a:r>
              <a:t> need to correspond to changes in </a:t>
            </a:r>
            <a:r>
              <a:rPr i="1">
                <a:latin typeface="+mn-lt"/>
                <a:ea typeface="+mn-ea"/>
                <a:cs typeface="+mn-cs"/>
                <a:sym typeface="Helvetica"/>
              </a:rPr>
              <a:t>h</a:t>
            </a:r>
            <a:r>
              <a:t> = </a:t>
            </a:r>
            <a:r>
              <a:rPr i="1">
                <a:latin typeface="+mn-lt"/>
                <a:ea typeface="+mn-ea"/>
                <a:cs typeface="+mn-cs"/>
                <a:sym typeface="Helvetica"/>
              </a:rPr>
              <a:t>f</a:t>
            </a:r>
            <a:r>
              <a:t>(</a:t>
            </a:r>
            <a:r>
              <a:rPr i="1">
                <a:latin typeface="+mn-lt"/>
                <a:ea typeface="+mn-ea"/>
                <a:cs typeface="+mn-cs"/>
                <a:sym typeface="Helvetica"/>
              </a:rPr>
              <a:t>x</a:t>
            </a:r>
            <a:r>
              <a:t>)</a:t>
            </a:r>
          </a:p>
          <a:p>
            <a:r>
              <a:t>Autoencoders learn representation that captures a local coordinate system of the manifold</a:t>
            </a:r>
          </a:p>
        </p:txBody>
      </p:sp>
      <p:sp>
        <p:nvSpPr>
          <p:cNvPr id="369" name="Shape 369"/>
          <p:cNvSpPr txBox="1">
            <a:spLocks noGrp="1"/>
          </p:cNvSpPr>
          <p:nvPr>
            <p:ph type="title"/>
          </p:nvPr>
        </p:nvSpPr>
        <p:spPr>
          <a:prstGeom prst="rect">
            <a:avLst/>
          </a:prstGeom>
        </p:spPr>
        <p:txBody>
          <a:bodyPr/>
          <a:lstStyle/>
          <a:p>
            <a:r>
              <a:t>Autoencoders as manifold learners</a:t>
            </a:r>
          </a:p>
        </p:txBody>
      </p:sp>
      <p:sp>
        <p:nvSpPr>
          <p:cNvPr id="370" name="Shape 370"/>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47</a:t>
            </a:fld>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Shape 372"/>
          <p:cNvSpPr txBox="1">
            <a:spLocks noGrp="1"/>
          </p:cNvSpPr>
          <p:nvPr>
            <p:ph type="body" idx="1"/>
          </p:nvPr>
        </p:nvSpPr>
        <p:spPr>
          <a:prstGeom prst="rect">
            <a:avLst/>
          </a:prstGeom>
        </p:spPr>
        <p:txBody>
          <a:bodyPr/>
          <a:lstStyle/>
          <a:p>
            <a:r>
              <a:t>More explicit formulation to learn the manifold</a:t>
            </a:r>
          </a:p>
          <a:p>
            <a:endParaRPr/>
          </a:p>
          <a:p>
            <a:endParaRPr/>
          </a:p>
          <a:p>
            <a:endParaRPr/>
          </a:p>
          <a:p>
            <a:endParaRPr/>
          </a:p>
          <a:p>
            <a:r>
              <a:t>Penalises the Frobenius norm of the Jacobian of the encoder, i.e., </a:t>
            </a:r>
            <a:r>
              <a:rPr i="1">
                <a:latin typeface="+mn-lt"/>
                <a:ea typeface="+mn-ea"/>
                <a:cs typeface="+mn-cs"/>
                <a:sym typeface="Helvetica"/>
              </a:rPr>
              <a:t>forces the encoder to learn a representation that doesn’t change much around training samples</a:t>
            </a:r>
          </a:p>
        </p:txBody>
      </p:sp>
      <p:sp>
        <p:nvSpPr>
          <p:cNvPr id="373" name="Shape 373"/>
          <p:cNvSpPr txBox="1">
            <a:spLocks noGrp="1"/>
          </p:cNvSpPr>
          <p:nvPr>
            <p:ph type="title"/>
          </p:nvPr>
        </p:nvSpPr>
        <p:spPr>
          <a:prstGeom prst="rect">
            <a:avLst/>
          </a:prstGeom>
        </p:spPr>
        <p:txBody>
          <a:bodyPr/>
          <a:lstStyle/>
          <a:p>
            <a:r>
              <a:t>Contractive autoencoders</a:t>
            </a:r>
          </a:p>
        </p:txBody>
      </p:sp>
      <p:sp>
        <p:nvSpPr>
          <p:cNvPr id="374" name="Shape 374"/>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48</a:t>
            </a:fld>
            <a:endParaRPr/>
          </a:p>
        </p:txBody>
      </p:sp>
      <p:pic>
        <p:nvPicPr>
          <p:cNvPr id="375" name="Screen Shot 2019-04-15 at 20.07.41.png"/>
          <p:cNvPicPr>
            <a:picLocks noChangeAspect="1"/>
          </p:cNvPicPr>
          <p:nvPr/>
        </p:nvPicPr>
        <p:blipFill>
          <a:blip r:embed="rId2"/>
          <a:srcRect t="3088"/>
          <a:stretch>
            <a:fillRect/>
          </a:stretch>
        </p:blipFill>
        <p:spPr>
          <a:xfrm>
            <a:off x="2229246" y="2335257"/>
            <a:ext cx="4685530" cy="1051026"/>
          </a:xfrm>
          <a:prstGeom prst="rect">
            <a:avLst/>
          </a:prstGeom>
          <a:ln w="12700">
            <a:miter lim="400000"/>
          </a:ln>
        </p:spPr>
      </p:pic>
      <p:pic>
        <p:nvPicPr>
          <p:cNvPr id="376" name="Screen Shot 2019-04-15 at 20.07.59.png"/>
          <p:cNvPicPr>
            <a:picLocks noChangeAspect="1"/>
          </p:cNvPicPr>
          <p:nvPr/>
        </p:nvPicPr>
        <p:blipFill>
          <a:blip r:embed="rId3"/>
          <a:srcRect l="3248" t="3919"/>
          <a:stretch>
            <a:fillRect/>
          </a:stretch>
        </p:blipFill>
        <p:spPr>
          <a:xfrm>
            <a:off x="2953742" y="3383474"/>
            <a:ext cx="3236656" cy="928554"/>
          </a:xfrm>
          <a:prstGeom prst="rect">
            <a:avLst/>
          </a:prstGeom>
          <a:ln w="12700">
            <a:miter lim="400000"/>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hape 378"/>
          <p:cNvSpPr txBox="1">
            <a:spLocks noGrp="1"/>
          </p:cNvSpPr>
          <p:nvPr>
            <p:ph type="title"/>
          </p:nvPr>
        </p:nvSpPr>
        <p:spPr>
          <a:prstGeom prst="rect">
            <a:avLst/>
          </a:prstGeom>
        </p:spPr>
        <p:txBody>
          <a:bodyPr/>
          <a:lstStyle/>
          <a:p>
            <a:r>
              <a:t>Contractive autoencoders</a:t>
            </a:r>
          </a:p>
        </p:txBody>
      </p:sp>
      <p:sp>
        <p:nvSpPr>
          <p:cNvPr id="379" name="Shape 37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49</a:t>
            </a:fld>
            <a:endParaRPr/>
          </a:p>
        </p:txBody>
      </p:sp>
      <p:pic>
        <p:nvPicPr>
          <p:cNvPr id="380" name="pasted-image.png"/>
          <p:cNvPicPr>
            <a:picLocks noChangeAspect="1"/>
          </p:cNvPicPr>
          <p:nvPr/>
        </p:nvPicPr>
        <p:blipFill>
          <a:blip r:embed="rId2"/>
          <a:stretch>
            <a:fillRect/>
          </a:stretch>
        </p:blipFill>
        <p:spPr>
          <a:xfrm>
            <a:off x="679694" y="1357232"/>
            <a:ext cx="7784612" cy="3123872"/>
          </a:xfrm>
          <a:prstGeom prst="rect">
            <a:avLst/>
          </a:prstGeom>
          <a:ln w="3175">
            <a:miter lim="400000"/>
          </a:ln>
        </p:spPr>
      </p:pic>
      <p:pic>
        <p:nvPicPr>
          <p:cNvPr id="381" name="Screen Shot 2019-04-15 at 20.12.56.png"/>
          <p:cNvPicPr>
            <a:picLocks noChangeAspect="1"/>
          </p:cNvPicPr>
          <p:nvPr/>
        </p:nvPicPr>
        <p:blipFill>
          <a:blip r:embed="rId3"/>
          <a:stretch>
            <a:fillRect/>
          </a:stretch>
        </p:blipFill>
        <p:spPr>
          <a:xfrm>
            <a:off x="1086634" y="4643172"/>
            <a:ext cx="6970732" cy="2021295"/>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1" name="Shape 151"/>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152" name="Shape 152"/>
          <p:cNvSpPr txBox="1"/>
          <p:nvPr/>
        </p:nvSpPr>
        <p:spPr>
          <a:xfrm>
            <a:off x="3778672" y="424180"/>
            <a:ext cx="481756" cy="333088"/>
          </a:xfrm>
          <a:prstGeom prst="rect">
            <a:avLst/>
          </a:prstGeom>
          <a:ln w="12700">
            <a:miter lim="400000"/>
          </a:ln>
        </p:spPr>
        <p:txBody>
          <a:bodyPr wrap="none" lIns="45719" rIns="45719">
            <a:spAutoFit/>
          </a:bodyPr>
          <a:lstStyle/>
          <a:p>
            <a:endParaRPr/>
          </a:p>
        </p:txBody>
      </p:sp>
      <p:sp>
        <p:nvSpPr>
          <p:cNvPr id="153" name="Shape 153"/>
          <p:cNvSpPr txBox="1"/>
          <p:nvPr/>
        </p:nvSpPr>
        <p:spPr>
          <a:xfrm>
            <a:off x="174818" y="1030641"/>
            <a:ext cx="5340212"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54" name="pasted-image.png"/>
          <p:cNvPicPr>
            <a:picLocks noChangeAspect="1"/>
          </p:cNvPicPr>
          <p:nvPr/>
        </p:nvPicPr>
        <p:blipFill>
          <a:blip r:embed="rId2"/>
          <a:stretch>
            <a:fillRect/>
          </a:stretch>
        </p:blipFill>
        <p:spPr>
          <a:xfrm>
            <a:off x="-38100" y="1726003"/>
            <a:ext cx="9220200" cy="3405994"/>
          </a:xfrm>
          <a:prstGeom prst="rect">
            <a:avLst/>
          </a:prstGeom>
          <a:ln w="12700">
            <a:miter lim="400000"/>
          </a:ln>
        </p:spPr>
      </p:pic>
      <p:sp>
        <p:nvSpPr>
          <p:cNvPr id="155" name="Shape 155"/>
          <p:cNvSpPr txBox="1"/>
          <p:nvPr/>
        </p:nvSpPr>
        <p:spPr>
          <a:xfrm>
            <a:off x="250264" y="5354124"/>
            <a:ext cx="8643472" cy="7607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solidFill>
                  <a:srgbClr val="FFFFFF"/>
                </a:solidFill>
              </a:defRPr>
            </a:pPr>
            <a:r>
              <a:rPr b="1">
                <a:latin typeface="+mn-lt"/>
                <a:ea typeface="+mn-ea"/>
                <a:cs typeface="+mn-cs"/>
                <a:sym typeface="Helvetica"/>
              </a:rPr>
              <a:t>QMUL faces dataset</a:t>
            </a:r>
            <a:r>
              <a:t>: 133 facial images covering a view of +/-90 degrees in yaw and +/-30 degrees in tilt at 10 degrees increment</a:t>
            </a:r>
          </a:p>
        </p:txBody>
      </p:sp>
    </p:spTree>
  </p:cSld>
  <p:clrMapOvr>
    <a:masterClrMapping/>
  </p:clrMapOvr>
  <p:transition spd="med" advTm="296141"/>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txBox="1">
            <a:spLocks noGrp="1"/>
          </p:cNvSpPr>
          <p:nvPr>
            <p:ph type="body" idx="1"/>
          </p:nvPr>
        </p:nvSpPr>
        <p:spPr>
          <a:prstGeom prst="rect">
            <a:avLst/>
          </a:prstGeom>
        </p:spPr>
        <p:txBody>
          <a:bodyPr/>
          <a:lstStyle/>
          <a:p>
            <a:r>
              <a:rPr dirty="0"/>
              <a:t>Dimensionality reduction</a:t>
            </a:r>
          </a:p>
          <a:p>
            <a:r>
              <a:rPr dirty="0"/>
              <a:t>Image denoising</a:t>
            </a:r>
          </a:p>
          <a:p>
            <a:r>
              <a:rPr dirty="0"/>
              <a:t>Features extraction</a:t>
            </a:r>
          </a:p>
          <a:p>
            <a:r>
              <a:rPr dirty="0"/>
              <a:t>Watermarking removal</a:t>
            </a:r>
          </a:p>
          <a:p>
            <a:r>
              <a:rPr dirty="0"/>
              <a:t>Image </a:t>
            </a:r>
            <a:r>
              <a:rPr dirty="0" err="1"/>
              <a:t>colouring</a:t>
            </a:r>
            <a:endParaRPr dirty="0"/>
          </a:p>
          <a:p>
            <a:pPr marL="778668" lvl="1" indent="-321468">
              <a:buChar char="•"/>
            </a:pPr>
            <a:r>
              <a:rPr u="sng" dirty="0">
                <a:solidFill>
                  <a:srgbClr val="0000FF"/>
                </a:solidFill>
                <a:uFill>
                  <a:solidFill>
                    <a:srgbClr val="0000FF"/>
                  </a:solidFill>
                </a:uFill>
                <a:hlinkClick r:id="rId2"/>
              </a:rPr>
              <a:t>https://github.com/baldassarreFe/deep-koalarization</a:t>
            </a:r>
          </a:p>
        </p:txBody>
      </p:sp>
      <p:sp>
        <p:nvSpPr>
          <p:cNvPr id="384" name="Shape 384"/>
          <p:cNvSpPr txBox="1">
            <a:spLocks noGrp="1"/>
          </p:cNvSpPr>
          <p:nvPr>
            <p:ph type="title"/>
          </p:nvPr>
        </p:nvSpPr>
        <p:spPr>
          <a:prstGeom prst="rect">
            <a:avLst/>
          </a:prstGeom>
        </p:spPr>
        <p:txBody>
          <a:bodyPr/>
          <a:lstStyle/>
          <a:p>
            <a:r>
              <a:t>Applications of autoencoders</a:t>
            </a:r>
          </a:p>
        </p:txBody>
      </p:sp>
      <p:sp>
        <p:nvSpPr>
          <p:cNvPr id="385" name="Shape 385"/>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50</a:t>
            </a:fld>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txBox="1">
            <a:spLocks noGrp="1"/>
          </p:cNvSpPr>
          <p:nvPr>
            <p:ph type="body" idx="1"/>
          </p:nvPr>
        </p:nvSpPr>
        <p:spPr>
          <a:prstGeom prst="rect">
            <a:avLst/>
          </a:prstGeom>
        </p:spPr>
        <p:txBody>
          <a:bodyPr/>
          <a:lstStyle/>
          <a:p>
            <a:r>
              <a:t>Autoencoders learn to encode and decode input via a latent space</a:t>
            </a:r>
          </a:p>
          <a:p>
            <a:r>
              <a:t>Regularisation is needed to learn useful representations, and it can take many forms</a:t>
            </a:r>
          </a:p>
          <a:p>
            <a:r>
              <a:t>The representations can be used as features or to lower the dimensionality of the input data</a:t>
            </a:r>
          </a:p>
          <a:p>
            <a:r>
              <a:t>Denoising and contractive autoencoders are able to learn the manifold structure of the data</a:t>
            </a:r>
          </a:p>
        </p:txBody>
      </p:sp>
      <p:sp>
        <p:nvSpPr>
          <p:cNvPr id="388" name="Shape 388"/>
          <p:cNvSpPr txBox="1">
            <a:spLocks noGrp="1"/>
          </p:cNvSpPr>
          <p:nvPr>
            <p:ph type="title"/>
          </p:nvPr>
        </p:nvSpPr>
        <p:spPr>
          <a:prstGeom prst="rect">
            <a:avLst/>
          </a:prstGeom>
        </p:spPr>
        <p:txBody>
          <a:bodyPr/>
          <a:lstStyle/>
          <a:p>
            <a:r>
              <a:t>Summary</a:t>
            </a:r>
          </a:p>
        </p:txBody>
      </p:sp>
      <p:sp>
        <p:nvSpPr>
          <p:cNvPr id="389" name="Shape 38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51</a:t>
            </a:fld>
            <a:endParaRPr/>
          </a:p>
        </p:txBody>
      </p:sp>
      <p:sp>
        <p:nvSpPr>
          <p:cNvPr id="390" name="Shape 390"/>
          <p:cNvSpPr txBox="1"/>
          <p:nvPr/>
        </p:nvSpPr>
        <p:spPr>
          <a:xfrm>
            <a:off x="634902" y="5916239"/>
            <a:ext cx="7874196" cy="3330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a:solidFill>
                  <a:schemeClr val="accent2"/>
                </a:solidFill>
              </a:rPr>
              <a:t>Demo:</a:t>
            </a:r>
            <a:r>
              <a:t> </a:t>
            </a:r>
            <a:r>
              <a:rPr u="sng">
                <a:solidFill>
                  <a:srgbClr val="0000FF"/>
                </a:solidFill>
                <a:uFill>
                  <a:solidFill>
                    <a:srgbClr val="0000FF"/>
                  </a:solidFill>
                </a:uFill>
                <a:hlinkClick r:id="rId2"/>
              </a:rPr>
              <a:t>https://cs.stanford.edu/people/karpathy/convnetjs/demo/autoencoder.html</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7" name="Shape 157"/>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a:t>
            </a:fld>
            <a:endParaRPr/>
          </a:p>
        </p:txBody>
      </p:sp>
      <p:sp>
        <p:nvSpPr>
          <p:cNvPr id="158" name="Shape 158"/>
          <p:cNvSpPr txBox="1"/>
          <p:nvPr/>
        </p:nvSpPr>
        <p:spPr>
          <a:xfrm>
            <a:off x="3778672" y="424180"/>
            <a:ext cx="481756" cy="333088"/>
          </a:xfrm>
          <a:prstGeom prst="rect">
            <a:avLst/>
          </a:prstGeom>
          <a:ln w="12700">
            <a:miter lim="400000"/>
          </a:ln>
        </p:spPr>
        <p:txBody>
          <a:bodyPr wrap="none" lIns="45719" rIns="45719">
            <a:spAutoFit/>
          </a:bodyPr>
          <a:lstStyle/>
          <a:p>
            <a:endParaRPr/>
          </a:p>
        </p:txBody>
      </p:sp>
      <p:sp>
        <p:nvSpPr>
          <p:cNvPr id="159" name="Shape 159"/>
          <p:cNvSpPr txBox="1"/>
          <p:nvPr/>
        </p:nvSpPr>
        <p:spPr>
          <a:xfrm>
            <a:off x="174818" y="1030641"/>
            <a:ext cx="5340212"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60" name="pasted-image.pdf"/>
          <p:cNvPicPr>
            <a:picLocks noChangeAspect="1"/>
          </p:cNvPicPr>
          <p:nvPr/>
        </p:nvPicPr>
        <p:blipFill>
          <a:blip r:embed="rId2"/>
          <a:stretch>
            <a:fillRect/>
          </a:stretch>
        </p:blipFill>
        <p:spPr>
          <a:xfrm>
            <a:off x="-38100" y="1726003"/>
            <a:ext cx="9220200" cy="3405994"/>
          </a:xfrm>
          <a:prstGeom prst="rect">
            <a:avLst/>
          </a:prstGeom>
          <a:ln w="12700">
            <a:miter lim="400000"/>
          </a:ln>
        </p:spPr>
      </p:pic>
      <p:sp>
        <p:nvSpPr>
          <p:cNvPr id="161" name="Shape 161"/>
          <p:cNvSpPr txBox="1"/>
          <p:nvPr/>
        </p:nvSpPr>
        <p:spPr>
          <a:xfrm>
            <a:off x="201421" y="5367618"/>
            <a:ext cx="8741158" cy="11290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2400">
                <a:solidFill>
                  <a:srgbClr val="FFFFFF"/>
                </a:solidFill>
              </a:defRPr>
            </a:pPr>
            <a:r>
              <a:t>Human face has about </a:t>
            </a:r>
            <a:r>
              <a:rPr b="1">
                <a:latin typeface="+mn-lt"/>
                <a:ea typeface="+mn-ea"/>
                <a:cs typeface="+mn-cs"/>
                <a:sym typeface="Helvetica"/>
              </a:rPr>
              <a:t>50 muscles</a:t>
            </a:r>
            <a:r>
              <a:t>, </a:t>
            </a:r>
            <a:r>
              <a:rPr b="1">
                <a:latin typeface="+mn-lt"/>
                <a:ea typeface="+mn-ea"/>
                <a:cs typeface="+mn-cs"/>
                <a:sym typeface="Helvetica"/>
              </a:rPr>
              <a:t>3 cartesian coordinates </a:t>
            </a:r>
            <a:r>
              <a:t>(translations) and </a:t>
            </a:r>
            <a:r>
              <a:rPr b="1">
                <a:latin typeface="+mn-lt"/>
                <a:ea typeface="+mn-ea"/>
                <a:cs typeface="+mn-cs"/>
                <a:sym typeface="Helvetica"/>
              </a:rPr>
              <a:t>3 Euler angles </a:t>
            </a:r>
            <a:r>
              <a:t>(rotations), so the manifold of</a:t>
            </a:r>
            <a:br/>
            <a:r>
              <a:t>faces of a person has less than </a:t>
            </a:r>
            <a:r>
              <a:rPr b="1">
                <a:latin typeface="+mn-lt"/>
                <a:ea typeface="+mn-ea"/>
                <a:cs typeface="+mn-cs"/>
                <a:sym typeface="Helvetica"/>
              </a:rPr>
              <a:t>56 dimensions</a:t>
            </a:r>
          </a:p>
        </p:txBody>
      </p:sp>
    </p:spTree>
  </p:cSld>
  <p:clrMapOvr>
    <a:masterClrMapping/>
  </p:clrMapOvr>
  <p:transition spd="med" advTm="52654"/>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3" name="Shape 163"/>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164" name="Shape 164"/>
          <p:cNvSpPr txBox="1"/>
          <p:nvPr/>
        </p:nvSpPr>
        <p:spPr>
          <a:xfrm>
            <a:off x="3778672" y="424180"/>
            <a:ext cx="481756" cy="333088"/>
          </a:xfrm>
          <a:prstGeom prst="rect">
            <a:avLst/>
          </a:prstGeom>
          <a:ln w="12700">
            <a:miter lim="400000"/>
          </a:ln>
        </p:spPr>
        <p:txBody>
          <a:bodyPr wrap="none" lIns="45719" rIns="45719">
            <a:spAutoFit/>
          </a:bodyPr>
          <a:lstStyle/>
          <a:p>
            <a:endParaRPr/>
          </a:p>
        </p:txBody>
      </p:sp>
      <p:sp>
        <p:nvSpPr>
          <p:cNvPr id="165" name="Shape 165"/>
          <p:cNvSpPr txBox="1"/>
          <p:nvPr/>
        </p:nvSpPr>
        <p:spPr>
          <a:xfrm>
            <a:off x="174818" y="1030641"/>
            <a:ext cx="5340212"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pic>
        <p:nvPicPr>
          <p:cNvPr id="166" name="pasted-image.pdf"/>
          <p:cNvPicPr>
            <a:picLocks noChangeAspect="1"/>
          </p:cNvPicPr>
          <p:nvPr/>
        </p:nvPicPr>
        <p:blipFill>
          <a:blip r:embed="rId2"/>
          <a:stretch>
            <a:fillRect/>
          </a:stretch>
        </p:blipFill>
        <p:spPr>
          <a:xfrm>
            <a:off x="-38100" y="1726003"/>
            <a:ext cx="9220200" cy="3405994"/>
          </a:xfrm>
          <a:prstGeom prst="rect">
            <a:avLst/>
          </a:prstGeom>
          <a:ln w="12700">
            <a:miter lim="400000"/>
          </a:ln>
        </p:spPr>
      </p:pic>
      <p:sp>
        <p:nvSpPr>
          <p:cNvPr id="167" name="Shape 167"/>
          <p:cNvSpPr txBox="1"/>
          <p:nvPr/>
        </p:nvSpPr>
        <p:spPr>
          <a:xfrm>
            <a:off x="174148" y="5367618"/>
            <a:ext cx="8761388"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b="1">
                <a:solidFill>
                  <a:schemeClr val="accent2"/>
                </a:solidFill>
                <a:latin typeface="+mn-lt"/>
                <a:ea typeface="+mn-ea"/>
                <a:cs typeface="+mn-cs"/>
                <a:sym typeface="Helvetica"/>
              </a:defRPr>
            </a:pPr>
            <a:r>
              <a:rPr dirty="0"/>
              <a:t>PROBLEM: </a:t>
            </a:r>
            <a:r>
              <a:rPr dirty="0">
                <a:solidFill>
                  <a:srgbClr val="FFFFFF"/>
                </a:solidFill>
              </a:rPr>
              <a:t>how to find these dimensions/coordinates automatically?</a:t>
            </a:r>
          </a:p>
        </p:txBody>
      </p:sp>
    </p:spTree>
  </p:cSld>
  <p:clrMapOvr>
    <a:masterClrMapping/>
  </p:clrMapOvr>
  <p:transition spd="med" advTm="8047"/>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9" name="Shape 169"/>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sp>
        <p:nvSpPr>
          <p:cNvPr id="170" name="Shape 170"/>
          <p:cNvSpPr txBox="1"/>
          <p:nvPr/>
        </p:nvSpPr>
        <p:spPr>
          <a:xfrm>
            <a:off x="3778672" y="424180"/>
            <a:ext cx="481756" cy="333088"/>
          </a:xfrm>
          <a:prstGeom prst="rect">
            <a:avLst/>
          </a:prstGeom>
          <a:ln w="12700">
            <a:miter lim="400000"/>
          </a:ln>
        </p:spPr>
        <p:txBody>
          <a:bodyPr wrap="none" lIns="45719" rIns="45719">
            <a:spAutoFit/>
          </a:bodyPr>
          <a:lstStyle/>
          <a:p>
            <a:endParaRPr/>
          </a:p>
        </p:txBody>
      </p:sp>
      <p:sp>
        <p:nvSpPr>
          <p:cNvPr id="171" name="Shape 171"/>
          <p:cNvSpPr txBox="1"/>
          <p:nvPr/>
        </p:nvSpPr>
        <p:spPr>
          <a:xfrm>
            <a:off x="174818" y="1030641"/>
            <a:ext cx="5340212" cy="392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400" b="1">
                <a:solidFill>
                  <a:srgbClr val="FFFFFF"/>
                </a:solidFill>
                <a:latin typeface="+mn-lt"/>
                <a:ea typeface="+mn-ea"/>
                <a:cs typeface="+mn-cs"/>
                <a:sym typeface="Helvetica"/>
              </a:defRPr>
            </a:lvl1pPr>
          </a:lstStyle>
          <a:p>
            <a:r>
              <a:t>Real-world data example: images of faces</a:t>
            </a:r>
          </a:p>
        </p:txBody>
      </p:sp>
      <p:sp>
        <p:nvSpPr>
          <p:cNvPr id="172" name="Shape 172"/>
          <p:cNvSpPr txBox="1"/>
          <p:nvPr/>
        </p:nvSpPr>
        <p:spPr>
          <a:xfrm>
            <a:off x="174148" y="5367618"/>
            <a:ext cx="851265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400" b="1">
                <a:solidFill>
                  <a:schemeClr val="accent2"/>
                </a:solidFill>
                <a:latin typeface="+mn-lt"/>
                <a:ea typeface="+mn-ea"/>
                <a:cs typeface="+mn-cs"/>
                <a:sym typeface="Helvetica"/>
              </a:defRPr>
            </a:pPr>
            <a:r>
              <a:t>PROBLEM: </a:t>
            </a:r>
            <a:r>
              <a:rPr>
                <a:solidFill>
                  <a:srgbClr val="FFFFFF"/>
                </a:solidFill>
              </a:rPr>
              <a:t>how to find these dimensions/coordinates automatically?</a:t>
            </a:r>
          </a:p>
        </p:txBody>
      </p:sp>
      <p:pic>
        <p:nvPicPr>
          <p:cNvPr id="173" name="pasted-image.png"/>
          <p:cNvPicPr>
            <a:picLocks noChangeAspect="1"/>
          </p:cNvPicPr>
          <p:nvPr/>
        </p:nvPicPr>
        <p:blipFill>
          <a:blip r:embed="rId2"/>
          <a:stretch>
            <a:fillRect/>
          </a:stretch>
        </p:blipFill>
        <p:spPr>
          <a:xfrm>
            <a:off x="1971545" y="1614840"/>
            <a:ext cx="5200910" cy="3628320"/>
          </a:xfrm>
          <a:prstGeom prst="rect">
            <a:avLst/>
          </a:prstGeom>
          <a:ln w="3175">
            <a:miter lim="400000"/>
          </a:ln>
        </p:spPr>
      </p:pic>
    </p:spTree>
  </p:cSld>
  <p:clrMapOvr>
    <a:masterClrMapping/>
  </p:clrMapOvr>
  <p:transition spd="med" advTm="164559"/>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D0497798-4053-429B-A019-09CD2E735B6D}"/>
              </a:ext>
            </a:extLst>
          </p:cNvPr>
          <p:cNvSpPr>
            <a:spLocks noGrp="1"/>
          </p:cNvSpPr>
          <p:nvPr>
            <p:ph type="title"/>
          </p:nvPr>
        </p:nvSpPr>
        <p:spPr/>
        <p:txBody>
          <a:bodyPr/>
          <a:lstStyle/>
          <a:p>
            <a:pPr algn="ctr"/>
            <a:r>
              <a:rPr lang="en-US" altLang="en-US" b="1"/>
              <a:t>Principal Component Analysis</a:t>
            </a:r>
            <a:endParaRPr lang="en-GB" altLang="en-US" b="1"/>
          </a:p>
        </p:txBody>
      </p:sp>
      <p:sp>
        <p:nvSpPr>
          <p:cNvPr id="11267" name="Content Placeholder 2">
            <a:extLst>
              <a:ext uri="{FF2B5EF4-FFF2-40B4-BE49-F238E27FC236}">
                <a16:creationId xmlns:a16="http://schemas.microsoft.com/office/drawing/2014/main" id="{3C7FAEEA-157B-418A-BD0D-D60353BF0598}"/>
              </a:ext>
            </a:extLst>
          </p:cNvPr>
          <p:cNvSpPr>
            <a:spLocks noGrp="1"/>
          </p:cNvSpPr>
          <p:nvPr>
            <p:ph idx="1"/>
          </p:nvPr>
        </p:nvSpPr>
        <p:spPr/>
        <p:txBody>
          <a:bodyPr/>
          <a:lstStyle/>
          <a:p>
            <a:r>
              <a:rPr lang="en-GB" altLang="en-US"/>
              <a:t>The goal is to find the directions that best explain the variations of the data</a:t>
            </a:r>
          </a:p>
          <a:p>
            <a:r>
              <a:rPr lang="en-GB" altLang="en-US"/>
              <a:t>To find several directions (a subspace) such that the variance of the projected data in the subspace is maximized.</a:t>
            </a:r>
          </a:p>
          <a:p>
            <a:endParaRPr lang="en-GB" altLang="en-US"/>
          </a:p>
        </p:txBody>
      </p:sp>
      <p:graphicFrame>
        <p:nvGraphicFramePr>
          <p:cNvPr id="11268" name="Object 1">
            <a:extLst>
              <a:ext uri="{FF2B5EF4-FFF2-40B4-BE49-F238E27FC236}">
                <a16:creationId xmlns:a16="http://schemas.microsoft.com/office/drawing/2014/main" id="{33F8375A-9DC0-4B7A-8AC9-73D7D74197D2}"/>
              </a:ext>
            </a:extLst>
          </p:cNvPr>
          <p:cNvGraphicFramePr>
            <a:graphicFrameLocks noGrp="1" noChangeAspect="1"/>
          </p:cNvGraphicFramePr>
          <p:nvPr>
            <p:extLst>
              <p:ext uri="{D42A27DB-BD31-4B8C-83A1-F6EECF244321}">
                <p14:modId xmlns:p14="http://schemas.microsoft.com/office/powerpoint/2010/main" val="946031368"/>
              </p:ext>
            </p:extLst>
          </p:nvPr>
        </p:nvGraphicFramePr>
        <p:xfrm>
          <a:off x="3355046" y="3732823"/>
          <a:ext cx="3035430" cy="3062518"/>
        </p:xfrm>
        <a:graphic>
          <a:graphicData uri="http://schemas.openxmlformats.org/presentationml/2006/ole">
            <mc:AlternateContent xmlns:mc="http://schemas.openxmlformats.org/markup-compatibility/2006">
              <mc:Choice xmlns:v="urn:schemas-microsoft-com:vml" Requires="v">
                <p:oleObj spid="_x0000_s1040" name="Image" r:id="rId3" imgW="6374603" imgH="7301587" progId="">
                  <p:embed/>
                </p:oleObj>
              </mc:Choice>
              <mc:Fallback>
                <p:oleObj name="Image" r:id="rId3" imgW="6374603" imgH="7301587" progId="">
                  <p:embed/>
                  <p:pic>
                    <p:nvPicPr>
                      <p:cNvPr id="11268" name="Object 1">
                        <a:extLst>
                          <a:ext uri="{FF2B5EF4-FFF2-40B4-BE49-F238E27FC236}">
                            <a16:creationId xmlns:a16="http://schemas.microsoft.com/office/drawing/2014/main" id="{33F8375A-9DC0-4B7A-8AC9-73D7D74197D2}"/>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5046" y="3732823"/>
                        <a:ext cx="3035430" cy="3062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advTm="90498"/>
</p:sld>
</file>

<file path=ppt/tags/tag1.xml><?xml version="1.0" encoding="utf-8"?>
<p:tagLst xmlns:a="http://schemas.openxmlformats.org/drawingml/2006/main" xmlns:r="http://schemas.openxmlformats.org/officeDocument/2006/relationships" xmlns:p="http://schemas.openxmlformats.org/presentationml/2006/main">
  <p:tag name="TIMING" val="|91.2|32.1|138.7|7.5"/>
</p:tagLst>
</file>

<file path=ppt/tags/tag2.xml><?xml version="1.0" encoding="utf-8"?>
<p:tagLst xmlns:a="http://schemas.openxmlformats.org/drawingml/2006/main" xmlns:r="http://schemas.openxmlformats.org/officeDocument/2006/relationships" xmlns:p="http://schemas.openxmlformats.org/presentationml/2006/main">
  <p:tag name="TIMING" val="|49.4|24.2|4.6|134.5"/>
</p:tagLst>
</file>

<file path=ppt/tags/tag3.xml><?xml version="1.0" encoding="utf-8"?>
<p:tagLst xmlns:a="http://schemas.openxmlformats.org/drawingml/2006/main" xmlns:r="http://schemas.openxmlformats.org/officeDocument/2006/relationships" xmlns:p="http://schemas.openxmlformats.org/presentationml/2006/main">
  <p:tag name="TIMING" val="|34.6|14.2"/>
</p:tagLst>
</file>

<file path=ppt/tags/tag4.xml><?xml version="1.0" encoding="utf-8"?>
<p:tagLst xmlns:a="http://schemas.openxmlformats.org/drawingml/2006/main" xmlns:r="http://schemas.openxmlformats.org/officeDocument/2006/relationships" xmlns:p="http://schemas.openxmlformats.org/presentationml/2006/main">
  <p:tag name="TIMING" val="|15.3|4.6|5.9|4.4|7.1|9.9|11.1"/>
</p:tagLst>
</file>

<file path=ppt/tags/tag5.xml><?xml version="1.0" encoding="utf-8"?>
<p:tagLst xmlns:a="http://schemas.openxmlformats.org/drawingml/2006/main" xmlns:r="http://schemas.openxmlformats.org/officeDocument/2006/relationships" xmlns:p="http://schemas.openxmlformats.org/presentationml/2006/main">
  <p:tag name="TIMING" val="|7.1|12.9"/>
</p:tagLst>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bevel/>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bevel/>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6530</TotalTime>
  <Words>1812</Words>
  <Application>Microsoft Office PowerPoint</Application>
  <PresentationFormat>On-screen Show (4:3)</PresentationFormat>
  <Paragraphs>276</Paragraphs>
  <Slides>51</Slides>
  <Notes>10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51</vt:i4>
      </vt:variant>
    </vt:vector>
  </HeadingPairs>
  <TitlesOfParts>
    <vt:vector size="61" baseType="lpstr">
      <vt:lpstr>Chalkboard</vt:lpstr>
      <vt:lpstr>Helvetica Light</vt:lpstr>
      <vt:lpstr>Helvetica Neue</vt:lpstr>
      <vt:lpstr>Arial</vt:lpstr>
      <vt:lpstr>Calibri</vt:lpstr>
      <vt:lpstr>Helvetica</vt:lpstr>
      <vt:lpstr>Times New Roman</vt:lpstr>
      <vt:lpstr>Wingdings</vt:lpstr>
      <vt:lpstr>Default</vt:lpstr>
      <vt:lpstr>Image</vt:lpstr>
      <vt:lpstr>Deep Learning (CS324)  7. Autoencoders*</vt:lpstr>
      <vt:lpstr>Manifold hypothesis</vt:lpstr>
      <vt:lpstr>Manifold hypothesis</vt:lpstr>
      <vt:lpstr>PowerPoint Presentation</vt:lpstr>
      <vt:lpstr>PowerPoint Presentation</vt:lpstr>
      <vt:lpstr>PowerPoint Presentation</vt:lpstr>
      <vt:lpstr>PowerPoint Presentation</vt:lpstr>
      <vt:lpstr>PowerPoint Presentation</vt:lpstr>
      <vt:lpstr>Principal Component Analysis</vt:lpstr>
      <vt:lpstr>Principal Component Analysis</vt:lpstr>
      <vt:lpstr>PowerPoint Presentation</vt:lpstr>
      <vt:lpstr>Principal Component Analysis</vt:lpstr>
      <vt:lpstr>PowerPoint Presentation</vt:lpstr>
      <vt:lpstr>Implementation Issue </vt:lpstr>
      <vt:lpstr>Principal Component Analysis</vt:lpstr>
      <vt:lpstr>PCA Scores</vt:lpstr>
      <vt:lpstr>PCA Eigenvalues</vt:lpstr>
      <vt:lpstr>PCA - Summary</vt:lpstr>
      <vt:lpstr>Principal components analysis</vt:lpstr>
      <vt:lpstr>Principal components analysis</vt:lpstr>
      <vt:lpstr>Input reconstruction with PCA</vt:lpstr>
      <vt:lpstr>Input reconstruction with PCA</vt:lpstr>
      <vt:lpstr>PCA limitations</vt:lpstr>
      <vt:lpstr>Autoencoders</vt:lpstr>
      <vt:lpstr>Autoencoders</vt:lpstr>
      <vt:lpstr>Autoencoders</vt:lpstr>
      <vt:lpstr>Autoencoders</vt:lpstr>
      <vt:lpstr>Autoencoders</vt:lpstr>
      <vt:lpstr>Autoencoders</vt:lpstr>
      <vt:lpstr>Autoencoders</vt:lpstr>
      <vt:lpstr>Autoencoders</vt:lpstr>
      <vt:lpstr>Deep autoencoders</vt:lpstr>
      <vt:lpstr>PCA vs autoencoders</vt:lpstr>
      <vt:lpstr>Undercomplete autoencoders</vt:lpstr>
      <vt:lpstr>Overcomplete autoencoders</vt:lpstr>
      <vt:lpstr>Overcomplete autoencoders</vt:lpstr>
      <vt:lpstr>Regularised autoencoders</vt:lpstr>
      <vt:lpstr>Sparse autoencoders</vt:lpstr>
      <vt:lpstr>Denoising autoencoder</vt:lpstr>
      <vt:lpstr>Denoising autoencoder</vt:lpstr>
      <vt:lpstr>Denoising autoencoder</vt:lpstr>
      <vt:lpstr>Denoising autoencoder</vt:lpstr>
      <vt:lpstr>Denoising autoencoder</vt:lpstr>
      <vt:lpstr>Autoencoders as manifold learners</vt:lpstr>
      <vt:lpstr>Autoencoders as manifold learners</vt:lpstr>
      <vt:lpstr>Autoencoders as manifold learners</vt:lpstr>
      <vt:lpstr>Autoencoders as manifold learners</vt:lpstr>
      <vt:lpstr>Contractive autoencoders</vt:lpstr>
      <vt:lpstr>Contractive autoencoders</vt:lpstr>
      <vt:lpstr>Applications of autoencoders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(CS324)  7. Autoencoders*</dc:title>
  <cp:lastModifiedBy>Jianguo Zhang (Staff)</cp:lastModifiedBy>
  <cp:revision>40</cp:revision>
  <dcterms:modified xsi:type="dcterms:W3CDTF">2020-04-14T06:50:44Z</dcterms:modified>
</cp:coreProperties>
</file>